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7" r:id="rId1"/>
  </p:sldMasterIdLst>
  <p:notesMasterIdLst>
    <p:notesMasterId r:id="rId39"/>
  </p:notesMasterIdLst>
  <p:sldIdLst>
    <p:sldId id="256" r:id="rId2"/>
    <p:sldId id="257" r:id="rId3"/>
    <p:sldId id="269" r:id="rId4"/>
    <p:sldId id="413" r:id="rId5"/>
    <p:sldId id="308" r:id="rId6"/>
    <p:sldId id="366" r:id="rId7"/>
    <p:sldId id="367" r:id="rId8"/>
    <p:sldId id="375" r:id="rId9"/>
    <p:sldId id="440" r:id="rId10"/>
    <p:sldId id="443" r:id="rId11"/>
    <p:sldId id="441" r:id="rId12"/>
    <p:sldId id="435" r:id="rId13"/>
    <p:sldId id="364" r:id="rId14"/>
    <p:sldId id="407" r:id="rId15"/>
    <p:sldId id="409" r:id="rId16"/>
    <p:sldId id="421" r:id="rId17"/>
    <p:sldId id="420" r:id="rId18"/>
    <p:sldId id="418" r:id="rId19"/>
    <p:sldId id="419" r:id="rId20"/>
    <p:sldId id="444" r:id="rId21"/>
    <p:sldId id="417" r:id="rId22"/>
    <p:sldId id="433" r:id="rId23"/>
    <p:sldId id="422" r:id="rId24"/>
    <p:sldId id="423" r:id="rId25"/>
    <p:sldId id="425" r:id="rId26"/>
    <p:sldId id="445" r:id="rId27"/>
    <p:sldId id="436" r:id="rId28"/>
    <p:sldId id="437" r:id="rId29"/>
    <p:sldId id="438" r:id="rId30"/>
    <p:sldId id="446" r:id="rId31"/>
    <p:sldId id="447" r:id="rId32"/>
    <p:sldId id="448" r:id="rId33"/>
    <p:sldId id="449" r:id="rId34"/>
    <p:sldId id="450" r:id="rId35"/>
    <p:sldId id="404" r:id="rId36"/>
    <p:sldId id="406" r:id="rId37"/>
    <p:sldId id="36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D963E66-32D8-4359-9456-94CD20EF7FE4}">
          <p14:sldIdLst>
            <p14:sldId id="256"/>
          </p14:sldIdLst>
        </p14:section>
        <p14:section name="1. 트렌드 분석" id="{EE419C19-A297-4D39-B7E6-E069D10DDE27}">
          <p14:sldIdLst>
            <p14:sldId id="257"/>
            <p14:sldId id="269"/>
            <p14:sldId id="413"/>
          </p14:sldIdLst>
        </p14:section>
        <p14:section name="2. 구름 IDE 준비" id="{44E4D77F-7880-4E19-91E6-7737E45643BC}">
          <p14:sldIdLst>
            <p14:sldId id="308"/>
            <p14:sldId id="366"/>
            <p14:sldId id="367"/>
            <p14:sldId id="375"/>
            <p14:sldId id="440"/>
            <p14:sldId id="443"/>
            <p14:sldId id="441"/>
            <p14:sldId id="435"/>
            <p14:sldId id="364"/>
            <p14:sldId id="407"/>
            <p14:sldId id="409"/>
            <p14:sldId id="421"/>
            <p14:sldId id="420"/>
            <p14:sldId id="418"/>
            <p14:sldId id="419"/>
            <p14:sldId id="444"/>
            <p14:sldId id="417"/>
            <p14:sldId id="433"/>
            <p14:sldId id="422"/>
            <p14:sldId id="423"/>
            <p14:sldId id="425"/>
            <p14:sldId id="445"/>
            <p14:sldId id="436"/>
            <p14:sldId id="437"/>
            <p14:sldId id="438"/>
            <p14:sldId id="446"/>
            <p14:sldId id="447"/>
            <p14:sldId id="448"/>
            <p14:sldId id="449"/>
            <p14:sldId id="450"/>
            <p14:sldId id="404"/>
            <p14:sldId id="406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47" autoAdjust="0"/>
  </p:normalViewPr>
  <p:slideViewPr>
    <p:cSldViewPr snapToGrid="0">
      <p:cViewPr varScale="1">
        <p:scale>
          <a:sx n="64" d="100"/>
          <a:sy n="64" d="100"/>
        </p:scale>
        <p:origin x="77" y="34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BCE914A-33D9-4BDA-8657-6A00C2C3923A}" type="datetime1">
              <a:rPr lang="ko-KR" altLang="en-US"/>
              <a:pPr lvl="0">
                <a:defRPr/>
              </a:pPr>
              <a:t>2023-03-21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B8D3474-6E2B-4E5B-8699-1A0DD40BD4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36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855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1736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26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2379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53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675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29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212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9594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375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728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표 정렬 속성 값 </a:t>
            </a:r>
            <a:r>
              <a:rPr lang="en-US" altLang="ko-KR" dirty="0"/>
              <a:t>: https://www.codingfactory.net/10495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407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348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병합 속성 </a:t>
            </a:r>
            <a:r>
              <a:rPr lang="en-US" altLang="ko-KR" dirty="0"/>
              <a:t>: </a:t>
            </a:r>
            <a:r>
              <a:rPr lang="en-US" altLang="ko-KR" dirty="0" err="1"/>
              <a:t>rowspan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), </a:t>
            </a:r>
            <a:r>
              <a:rPr lang="en-US" altLang="ko-KR" dirty="0" err="1"/>
              <a:t>colspan</a:t>
            </a:r>
            <a:r>
              <a:rPr lang="en-US" altLang="ko-KR" dirty="0"/>
              <a:t> (</a:t>
            </a:r>
            <a:r>
              <a:rPr lang="ko-KR" altLang="en-US" dirty="0"/>
              <a:t>세로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681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병합 속성 </a:t>
            </a:r>
            <a:r>
              <a:rPr lang="en-US" altLang="ko-KR" dirty="0"/>
              <a:t>: </a:t>
            </a:r>
            <a:r>
              <a:rPr lang="en-US" altLang="ko-KR" dirty="0" err="1"/>
              <a:t>rowspan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), </a:t>
            </a:r>
            <a:r>
              <a:rPr lang="en-US" altLang="ko-KR" dirty="0" err="1"/>
              <a:t>colspan</a:t>
            </a:r>
            <a:r>
              <a:rPr lang="en-US" altLang="ko-KR" dirty="0"/>
              <a:t> (</a:t>
            </a:r>
            <a:r>
              <a:rPr lang="ko-KR" altLang="en-US" dirty="0"/>
              <a:t>세로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581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857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847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683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5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487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977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54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867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3303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1061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173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640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460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4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678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27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426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40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9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1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3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4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4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1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1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05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9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17829-DB19-49A2-A366-DF7E7C0A17C2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72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colors/colors_picker.as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kr/docs/5.2/examples/" TargetMode="Externa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bootstrap.kr/docs/5.2/components/navbar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ttydiff.com/?m=beautif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templat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goorm.io/" TargetMode="External"/><Relationship Id="rId4" Type="http://schemas.openxmlformats.org/officeDocument/2006/relationships/hyperlink" Target="https://ide.goorm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화이팅 이미지, 이모티콘 모음">
            <a:extLst>
              <a:ext uri="{FF2B5EF4-FFF2-40B4-BE49-F238E27FC236}">
                <a16:creationId xmlns:a16="http://schemas.microsoft.com/office/drawing/2014/main" id="{375792C3-3E88-4577-B392-2D7A7604A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36038" y="3984584"/>
            <a:ext cx="3255962" cy="27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r>
              <a:rPr lang="ko-KR" altLang="en-US" dirty="0"/>
              <a:t>주차 강의</a:t>
            </a:r>
            <a:br>
              <a:rPr lang="en-US" altLang="ko-KR" dirty="0"/>
            </a:br>
            <a:r>
              <a:rPr lang="ko-KR" altLang="en-US" sz="3600" dirty="0" err="1"/>
              <a:t>자바웹프로그래밍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강사 </a:t>
            </a:r>
            <a:r>
              <a:rPr lang="en-US" altLang="ko-KR" dirty="0"/>
              <a:t>: </a:t>
            </a:r>
            <a:r>
              <a:rPr lang="ko-KR" altLang="en-US" dirty="0"/>
              <a:t>최도현</a:t>
            </a:r>
            <a:endParaRPr lang="en-US" altLang="ko-KR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B8D66962-C835-4929-BAD6-12A321EB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깃허브</a:t>
            </a:r>
            <a:r>
              <a:rPr lang="ko-KR" altLang="en-US" dirty="0"/>
              <a:t> 업로드 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업로드 후 깃 허브 확인하기</a:t>
            </a:r>
            <a:endParaRPr lang="en-US" altLang="ko-KR" dirty="0"/>
          </a:p>
          <a:p>
            <a:pPr lvl="1"/>
            <a:r>
              <a:rPr lang="ko-KR" altLang="en-US" dirty="0"/>
              <a:t>최하단 </a:t>
            </a:r>
            <a:r>
              <a:rPr lang="en-US" altLang="ko-KR" dirty="0"/>
              <a:t>MAIN</a:t>
            </a:r>
            <a:r>
              <a:rPr lang="ko-KR" altLang="en-US" dirty="0"/>
              <a:t>에 커밋하기 클릭</a:t>
            </a:r>
            <a:endParaRPr lang="en-US" altLang="ko-KR" dirty="0"/>
          </a:p>
          <a:p>
            <a:pPr lvl="2"/>
            <a:r>
              <a:rPr lang="ko-KR" altLang="en-US" dirty="0"/>
              <a:t>서버 업로드 전 준비가 </a:t>
            </a:r>
            <a:r>
              <a:rPr lang="ko-KR" altLang="en-US" dirty="0" err="1"/>
              <a:t>됬음</a:t>
            </a:r>
            <a:r>
              <a:rPr lang="ko-KR" altLang="en-US" dirty="0"/>
              <a:t> 단계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상단 </a:t>
            </a:r>
            <a:r>
              <a:rPr lang="en-US" altLang="ko-KR" dirty="0"/>
              <a:t>Push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2"/>
            <a:r>
              <a:rPr lang="ko-KR" altLang="en-US" dirty="0"/>
              <a:t>실제 서버에 업로드 됨 </a:t>
            </a:r>
            <a:r>
              <a:rPr lang="en-US" altLang="ko-KR" dirty="0"/>
              <a:t>– </a:t>
            </a:r>
            <a:r>
              <a:rPr lang="ko-KR" altLang="en-US" dirty="0"/>
              <a:t>잠시 대기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깃 허브 사이트 접속</a:t>
            </a:r>
            <a:endParaRPr lang="en-US" altLang="ko-KR" dirty="0"/>
          </a:p>
          <a:p>
            <a:pPr lvl="1"/>
            <a:r>
              <a:rPr lang="en-US" altLang="ko-KR" dirty="0"/>
              <a:t>https://github.com/</a:t>
            </a:r>
          </a:p>
          <a:p>
            <a:pPr lvl="2"/>
            <a:r>
              <a:rPr lang="ko-KR" altLang="en-US" dirty="0"/>
              <a:t>로그인하여 파일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내가 입력한 메시지로 업로드됨</a:t>
            </a:r>
            <a:endParaRPr lang="en-US" altLang="ko-KR" dirty="0"/>
          </a:p>
          <a:p>
            <a:pPr lvl="2"/>
            <a:r>
              <a:rPr lang="ko-KR" altLang="en-US" dirty="0"/>
              <a:t>원격 </a:t>
            </a:r>
            <a:r>
              <a:rPr lang="en-US" altLang="ko-KR" dirty="0"/>
              <a:t>FTP </a:t>
            </a:r>
            <a:r>
              <a:rPr lang="ko-KR" altLang="en-US" dirty="0"/>
              <a:t>서버 역할을 한다</a:t>
            </a:r>
            <a:r>
              <a:rPr lang="en-US" altLang="ko-KR" dirty="0"/>
              <a:t>.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A0E33D-E5A2-1483-00A2-A3639DFE3A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196" y="874554"/>
            <a:ext cx="2674362" cy="557258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244315-B7B9-7186-3938-7D64C44EE08F}"/>
              </a:ext>
            </a:extLst>
          </p:cNvPr>
          <p:cNvSpPr/>
          <p:nvPr/>
        </p:nvSpPr>
        <p:spPr>
          <a:xfrm>
            <a:off x="7440788" y="1909516"/>
            <a:ext cx="399706" cy="2906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37893-B8FB-39E3-E543-4B47924BB1AF}"/>
              </a:ext>
            </a:extLst>
          </p:cNvPr>
          <p:cNvSpPr txBox="1"/>
          <p:nvPr/>
        </p:nvSpPr>
        <p:spPr>
          <a:xfrm>
            <a:off x="6911502" y="2173592"/>
            <a:ext cx="1869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Push </a:t>
            </a:r>
            <a:r>
              <a:rPr lang="ko-KR" altLang="en-US" b="1" dirty="0"/>
              <a:t>버튼 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63B16B-E273-A856-577C-F9E5DE3C09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4045" y="2969042"/>
            <a:ext cx="4756153" cy="2961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57567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README.MD </a:t>
            </a:r>
            <a:r>
              <a:rPr lang="ko-KR" altLang="en-US" dirty="0"/>
              <a:t>수정하기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프로젝트 폴더 파일 확인</a:t>
            </a:r>
            <a:endParaRPr lang="en-US" altLang="ko-KR" sz="700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README.MD </a:t>
            </a:r>
            <a:r>
              <a:rPr lang="ko-KR" altLang="en-US" dirty="0"/>
              <a:t>열기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깃 허브 메인 사이트</a:t>
            </a:r>
            <a:endParaRPr lang="en-US" altLang="ko-KR" dirty="0"/>
          </a:p>
          <a:p>
            <a:pPr lvl="1"/>
            <a:r>
              <a:rPr lang="ko-KR" altLang="en-US" dirty="0"/>
              <a:t>최상위 폴더 소개 화면</a:t>
            </a:r>
            <a:endParaRPr lang="en-US" altLang="ko-KR" dirty="0"/>
          </a:p>
          <a:p>
            <a:pPr lvl="2"/>
            <a:r>
              <a:rPr lang="ko-KR" altLang="en-US" dirty="0"/>
              <a:t>폴더 마다 생성 가능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번 라인에 내용 추가</a:t>
            </a:r>
            <a:endParaRPr lang="en-US" altLang="ko-KR" dirty="0"/>
          </a:p>
          <a:p>
            <a:pPr lvl="1"/>
            <a:r>
              <a:rPr lang="en-US" altLang="ko-KR" dirty="0"/>
              <a:t>## 2023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 깃 허브 테스트 완료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GIT</a:t>
            </a:r>
            <a:r>
              <a:rPr lang="ko-KR" altLang="en-US" dirty="0"/>
              <a:t>에 업로드 후 화면 확인</a:t>
            </a:r>
            <a:endParaRPr lang="en-US" altLang="ko-KR" dirty="0"/>
          </a:p>
          <a:p>
            <a:pPr lvl="1"/>
            <a:r>
              <a:rPr lang="ko-KR" altLang="en-US" dirty="0"/>
              <a:t>직접 서버에 업로드 해보자</a:t>
            </a:r>
            <a:r>
              <a:rPr lang="en-US" altLang="ko-KR" dirty="0"/>
              <a:t>.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686368-0872-31C4-68CD-5131100104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2715" y="1365839"/>
            <a:ext cx="3099880" cy="19299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AB8519-5E2C-1FD7-2F3F-40150F7A8F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972" y="1517514"/>
            <a:ext cx="3409628" cy="18366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2B4946-E678-86CE-15D6-B05B026258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5339" y="3562171"/>
            <a:ext cx="4667256" cy="2794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274656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1229954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메타 데이터와 하이퍼링크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/>
              <a:t>오늘의 </a:t>
            </a:r>
            <a:r>
              <a:rPr lang="ko-KR" altLang="en-US" sz="3200" b="1" dirty="0" err="1"/>
              <a:t>할일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- 3</a:t>
            </a:r>
            <a:endParaRPr lang="ko-KR" altLang="en-US" sz="32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0B93406-1793-47EE-B95A-701E1DBB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4E45EC-0343-4CC3-885C-22AA90244257}"/>
              </a:ext>
            </a:extLst>
          </p:cNvPr>
          <p:cNvSpPr/>
          <p:nvPr/>
        </p:nvSpPr>
        <p:spPr>
          <a:xfrm>
            <a:off x="799286" y="3818239"/>
            <a:ext cx="399660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/>
              <a:t>메타데이터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하이퍼링크</a:t>
            </a:r>
            <a:endParaRPr lang="en-US" altLang="ko-KR" sz="2800" b="1" dirty="0"/>
          </a:p>
          <a:p>
            <a:pPr lvl="0">
              <a:defRPr/>
            </a:pPr>
            <a:endParaRPr lang="en-US" altLang="ko-KR" sz="2800" b="1" dirty="0"/>
          </a:p>
          <a:p>
            <a:pPr lvl="0">
              <a:defRPr/>
            </a:pPr>
            <a:r>
              <a:rPr lang="ko-KR" altLang="en-US" sz="2800" b="1" dirty="0"/>
              <a:t>표 </a:t>
            </a:r>
            <a:r>
              <a:rPr lang="en-US" altLang="ko-KR" sz="2800" b="1" dirty="0"/>
              <a:t>- </a:t>
            </a:r>
            <a:r>
              <a:rPr lang="ko-KR" altLang="en-US" sz="2800" b="1" dirty="0"/>
              <a:t>테이블</a:t>
            </a:r>
            <a:endParaRPr lang="en-US" altLang="ko-KR" sz="2800" b="1" dirty="0"/>
          </a:p>
        </p:txBody>
      </p:sp>
      <p:pic>
        <p:nvPicPr>
          <p:cNvPr id="1026" name="Picture 2" descr="HTML table basics - Learn web development | MDN">
            <a:extLst>
              <a:ext uri="{FF2B5EF4-FFF2-40B4-BE49-F238E27FC236}">
                <a16:creationId xmlns:a16="http://schemas.microsoft.com/office/drawing/2014/main" id="{BFF6784E-FB41-2999-E2E3-135D635E1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0297" y="4266574"/>
            <a:ext cx="3592969" cy="187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40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잠깐</a:t>
            </a:r>
            <a:r>
              <a:rPr lang="en-US" altLang="ko-KR" dirty="0">
                <a:solidFill>
                  <a:srgbClr val="FF0000"/>
                </a:solidFill>
              </a:rPr>
              <a:t>! </a:t>
            </a:r>
            <a:r>
              <a:rPr lang="ko-KR" altLang="en-US" dirty="0"/>
              <a:t>웹 브라우저와 웹 서버 통신</a:t>
            </a:r>
            <a:r>
              <a:rPr lang="en-US" altLang="ko-KR" dirty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705982" y="1914660"/>
            <a:ext cx="7133373" cy="3540521"/>
            <a:chOff x="724126" y="1829465"/>
            <a:chExt cx="7133373" cy="3540521"/>
          </a:xfrm>
        </p:grpSpPr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1871317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</a:t>
              </a:r>
              <a:r>
                <a:rPr lang="ko-KR" altLang="en-US" sz="1100" dirty="0"/>
                <a:t>서버 주소</a:t>
              </a:r>
              <a:r>
                <a:rPr lang="en-US" altLang="ko-KR" sz="1100" dirty="0"/>
                <a:t>.com</a:t>
              </a:r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>
                  <a:latin typeface="+mj-lt"/>
                </a:rPr>
                <a:t>HTML </a:t>
              </a:r>
              <a:r>
                <a:rPr lang="ko-KR" altLang="en-US" sz="1200" dirty="0">
                  <a:latin typeface="+mj-lt"/>
                </a:rPr>
                <a:t> 페이지</a:t>
              </a:r>
              <a:r>
                <a:rPr lang="en-US" altLang="ko-KR" sz="12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>
                  <a:latin typeface="+mj-lt"/>
                </a:rPr>
                <a:t>이미지</a:t>
              </a:r>
              <a:r>
                <a:rPr lang="en-US" altLang="ko-KR" sz="1200" dirty="0">
                  <a:latin typeface="+mj-lt"/>
                </a:rPr>
                <a:t>, </a:t>
              </a:r>
              <a:r>
                <a:rPr lang="ko-KR" altLang="en-US" sz="1200" dirty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서버</a:t>
              </a: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요청</a:t>
              </a: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 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읽기</a:t>
              </a: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전송</a:t>
              </a: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6.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178446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서버에 연결 요청</a:t>
              </a: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서버에 연결 수락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5919659" y="5062209"/>
              <a:ext cx="1697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구름 </a:t>
              </a:r>
              <a:r>
                <a:rPr lang="en-US" altLang="ko-KR" sz="1400" dirty="0"/>
                <a:t>ide </a:t>
              </a:r>
              <a:r>
                <a:rPr lang="ko-KR" altLang="en-US" sz="1400" dirty="0"/>
                <a:t>웹 서비스</a:t>
              </a:r>
            </a:p>
          </p:txBody>
        </p:sp>
      </p:grp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E48408F4-249F-8FD6-C38D-FD559C946456}"/>
              </a:ext>
            </a:extLst>
          </p:cNvPr>
          <p:cNvSpPr txBox="1">
            <a:spLocks/>
          </p:cNvSpPr>
          <p:nvPr/>
        </p:nvSpPr>
        <p:spPr>
          <a:xfrm>
            <a:off x="481781" y="1778733"/>
            <a:ext cx="10338619" cy="494274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웹 서버의 기본 동작과정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프로토콜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서버 측에 요청</a:t>
            </a:r>
            <a:r>
              <a:rPr lang="en-US" altLang="ko-KR" dirty="0"/>
              <a:t>/</a:t>
            </a:r>
            <a:r>
              <a:rPr lang="ko-KR" altLang="en-US" dirty="0"/>
              <a:t>응답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웹 브라우저의 역할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코드 해석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화면 데이터 출력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현재 웹</a:t>
            </a:r>
            <a:r>
              <a:rPr lang="en-US" altLang="ko-KR" dirty="0"/>
              <a:t>2.0 </a:t>
            </a:r>
            <a:r>
              <a:rPr lang="ko-KR" altLang="en-US" dirty="0"/>
              <a:t>표준 기술상 대부분 웹서버에 의존적</a:t>
            </a:r>
            <a:endParaRPr lang="en-US" altLang="ko-KR" dirty="0"/>
          </a:p>
          <a:p>
            <a:pPr lvl="1"/>
            <a:r>
              <a:rPr lang="ko-KR" altLang="en-US" dirty="0"/>
              <a:t>개인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, </a:t>
            </a:r>
            <a:r>
              <a:rPr lang="ko-KR" altLang="en-US" dirty="0"/>
              <a:t>국가 모두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FD3F75-5A3D-A627-459D-03030FAE0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6053" y="3595827"/>
            <a:ext cx="1916081" cy="1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9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지난주 내용 살펴보기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로 완성한 구글</a:t>
            </a:r>
            <a:r>
              <a:rPr lang="en-US" altLang="ko-KR" dirty="0"/>
              <a:t>.COM </a:t>
            </a:r>
            <a:r>
              <a:rPr lang="ko-KR" altLang="en-US" dirty="0"/>
              <a:t>화면</a:t>
            </a:r>
            <a:endParaRPr lang="en-US" altLang="ko-KR" dirty="0"/>
          </a:p>
          <a:p>
            <a:pPr lvl="1"/>
            <a:r>
              <a:rPr lang="ko-KR" altLang="en-US" dirty="0"/>
              <a:t>태그 이름은</a:t>
            </a:r>
            <a:r>
              <a:rPr lang="en-US" altLang="ko-KR" dirty="0"/>
              <a:t>? &lt;    &gt; </a:t>
            </a:r>
            <a:r>
              <a:rPr lang="ko-KR" altLang="en-US" dirty="0"/>
              <a:t>무엇을 사용했나</a:t>
            </a:r>
            <a:r>
              <a:rPr lang="en-US" altLang="ko-KR" dirty="0"/>
              <a:t>? 5</a:t>
            </a:r>
            <a:r>
              <a:rPr lang="ko-KR" altLang="en-US" dirty="0"/>
              <a:t>분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54AC1A-F570-41DF-B32A-90B8E1E2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8" y="2786231"/>
            <a:ext cx="6757792" cy="3852812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D03611F5-E432-4C40-83B5-B2F7FAAF6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21799"/>
              </p:ext>
            </p:extLst>
          </p:nvPr>
        </p:nvGraphicFramePr>
        <p:xfrm>
          <a:off x="8081895" y="736925"/>
          <a:ext cx="3495642" cy="538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821">
                  <a:extLst>
                    <a:ext uri="{9D8B030D-6E8A-4147-A177-3AD203B41FA5}">
                      <a16:colId xmlns:a16="http://schemas.microsoft.com/office/drawing/2014/main" val="369511458"/>
                    </a:ext>
                  </a:extLst>
                </a:gridCol>
                <a:gridCol w="1747821">
                  <a:extLst>
                    <a:ext uri="{9D8B030D-6E8A-4147-A177-3AD203B41FA5}">
                      <a16:colId xmlns:a16="http://schemas.microsoft.com/office/drawing/2014/main" val="4000511587"/>
                    </a:ext>
                  </a:extLst>
                </a:gridCol>
              </a:tblGrid>
              <a:tr h="538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태그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28577"/>
                  </a:ext>
                </a:extLst>
              </a:tr>
              <a:tr h="5384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문서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37504"/>
                  </a:ext>
                </a:extLst>
              </a:tr>
              <a:tr h="5384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타이틀 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252082"/>
                  </a:ext>
                </a:extLst>
              </a:tr>
              <a:tr h="538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문서 몸체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601385"/>
                  </a:ext>
                </a:extLst>
              </a:tr>
              <a:tr h="538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문장 정렬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80231"/>
                  </a:ext>
                </a:extLst>
              </a:tr>
              <a:tr h="538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문장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29585"/>
                  </a:ext>
                </a:extLst>
              </a:tr>
              <a:tr h="538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 삽입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23575"/>
                  </a:ext>
                </a:extLst>
              </a:tr>
              <a:tr h="538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 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111802"/>
                  </a:ext>
                </a:extLst>
              </a:tr>
              <a:tr h="538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밑줄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75855"/>
                  </a:ext>
                </a:extLst>
              </a:tr>
              <a:tr h="538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개행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줄바꿈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6849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3F26319-E04C-48D3-A0C1-A356ABF87E48}"/>
              </a:ext>
            </a:extLst>
          </p:cNvPr>
          <p:cNvSpPr txBox="1"/>
          <p:nvPr/>
        </p:nvSpPr>
        <p:spPr>
          <a:xfrm>
            <a:off x="2865745" y="3572401"/>
            <a:ext cx="6963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지난 주 소스코드 열어서 빈칸 채워보자</a:t>
            </a:r>
            <a:r>
              <a:rPr lang="en-US" altLang="ko-KR" sz="28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37705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/>
              <a:t>메타데이터와 하이퍼링크 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메타 데이터</a:t>
            </a:r>
            <a:r>
              <a:rPr lang="en-US" altLang="ko-KR" dirty="0"/>
              <a:t>(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메타태그</a:t>
            </a:r>
            <a:r>
              <a:rPr lang="en-US" altLang="ko-KR" dirty="0"/>
              <a:t>)? </a:t>
            </a:r>
          </a:p>
          <a:p>
            <a:pPr lvl="1"/>
            <a:r>
              <a:rPr lang="ko-KR" altLang="en-US" dirty="0"/>
              <a:t>머리 </a:t>
            </a:r>
            <a:r>
              <a:rPr lang="en-US" altLang="ko-KR" b="1" dirty="0"/>
              <a:t>&lt;head&gt;</a:t>
            </a:r>
            <a:r>
              <a:rPr lang="en-US" altLang="ko-KR" dirty="0"/>
              <a:t> </a:t>
            </a:r>
            <a:r>
              <a:rPr lang="ko-KR" altLang="en-US" dirty="0"/>
              <a:t>내부에 삽입된다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페이지 로딩에 필요한 </a:t>
            </a:r>
            <a:r>
              <a:rPr lang="ko-KR" altLang="en-US" b="1" dirty="0"/>
              <a:t>표준 데이터</a:t>
            </a:r>
            <a:r>
              <a:rPr lang="ko-KR" altLang="en-US" dirty="0"/>
              <a:t> 로딩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외부에 노출할 페이지의 전역 정보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검색 엔진 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일반적으로 사용 하는 태그</a:t>
            </a:r>
            <a:endParaRPr lang="en-US" altLang="ko-KR" dirty="0"/>
          </a:p>
          <a:p>
            <a:pPr lvl="2"/>
            <a:r>
              <a:rPr lang="en-US" altLang="ko-KR" dirty="0"/>
              <a:t>&lt;base&gt;,&lt;title&gt;, &lt;link&gt;, &lt;meta&gt;, &lt;script&gt;, &lt;style&gt;</a:t>
            </a:r>
          </a:p>
          <a:p>
            <a:pPr lvl="3"/>
            <a:r>
              <a:rPr lang="en-US" altLang="ko-KR" dirty="0"/>
              <a:t>title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 </a:t>
            </a:r>
            <a:r>
              <a:rPr lang="ko-KR" altLang="en-US" dirty="0"/>
              <a:t>문서의 전역 타이틀 정보</a:t>
            </a:r>
            <a:endParaRPr lang="en-US" altLang="ko-KR" dirty="0"/>
          </a:p>
          <a:p>
            <a:pPr lvl="3"/>
            <a:r>
              <a:rPr lang="en-US" altLang="ko-KR" b="1" dirty="0"/>
              <a:t>meta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저자 정보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인코딩 방식 등</a:t>
            </a:r>
            <a:endParaRPr lang="en-US" altLang="ko-KR" dirty="0"/>
          </a:p>
          <a:p>
            <a:pPr lvl="3"/>
            <a:r>
              <a:rPr lang="en-US" altLang="ko-KR" dirty="0"/>
              <a:t>link : </a:t>
            </a:r>
            <a:r>
              <a:rPr lang="ko-KR" altLang="en-US" dirty="0"/>
              <a:t>기존 링크와 동일하지만 외부 자원을 추가할 때 사용</a:t>
            </a:r>
            <a:endParaRPr lang="en-US" altLang="ko-KR" dirty="0"/>
          </a:p>
          <a:p>
            <a:pPr lvl="3"/>
            <a:r>
              <a:rPr lang="en-US" altLang="ko-KR" dirty="0"/>
              <a:t>script : </a:t>
            </a:r>
            <a:r>
              <a:rPr lang="ko-KR" altLang="en-US" dirty="0"/>
              <a:t>데이터 입력 및 이벤트 처리를 위하 자바 스크립트</a:t>
            </a:r>
            <a:endParaRPr lang="en-US" altLang="ko-KR" dirty="0"/>
          </a:p>
          <a:p>
            <a:pPr lvl="3"/>
            <a:r>
              <a:rPr lang="en-US" altLang="ko-KR" b="1" dirty="0"/>
              <a:t>base</a:t>
            </a:r>
            <a:r>
              <a:rPr lang="en-US" altLang="ko-KR" dirty="0"/>
              <a:t> : </a:t>
            </a:r>
            <a:r>
              <a:rPr lang="ko-KR" altLang="en-US" dirty="0"/>
              <a:t>웹 페이지의 기본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하이퍼링크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의 내부 문서들은 모두 링크를 통해 연결된다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Link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마우스 클릭 시 이동할 주소</a:t>
            </a:r>
            <a:r>
              <a:rPr lang="en-US" altLang="ko-KR" dirty="0"/>
              <a:t>(</a:t>
            </a:r>
            <a:r>
              <a:rPr lang="ko-KR" altLang="en-US" dirty="0"/>
              <a:t>경로 포함</a:t>
            </a:r>
            <a:r>
              <a:rPr lang="en-US" altLang="ko-KR" dirty="0"/>
              <a:t>)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메타 데이터의 링크와 차이점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err="1"/>
              <a:t>하이퍼</a:t>
            </a:r>
            <a:r>
              <a:rPr lang="ko-KR" altLang="en-US" dirty="0"/>
              <a:t> 링크는 </a:t>
            </a:r>
            <a:r>
              <a:rPr lang="en-US" altLang="ko-KR" dirty="0"/>
              <a:t>&lt;body&gt; </a:t>
            </a:r>
            <a:r>
              <a:rPr lang="ko-KR" altLang="en-US" dirty="0"/>
              <a:t>태그에서 주로 사용된다</a:t>
            </a:r>
            <a:r>
              <a:rPr lang="en-US" altLang="ko-KR" dirty="0"/>
              <a:t>.</a:t>
            </a:r>
          </a:p>
          <a:p>
            <a:pPr lvl="1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026" name="Picture 2" descr="메타(meta)태그 정리">
            <a:extLst>
              <a:ext uri="{FF2B5EF4-FFF2-40B4-BE49-F238E27FC236}">
                <a16:creationId xmlns:a16="http://schemas.microsoft.com/office/drawing/2014/main" id="{88B2C6DF-C72C-4D49-860E-8FA54E16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7792" y="734634"/>
            <a:ext cx="3588449" cy="13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ML Meta Tags — Keyword, Description, Author Name — TutorialBrain">
            <a:extLst>
              <a:ext uri="{FF2B5EF4-FFF2-40B4-BE49-F238E27FC236}">
                <a16:creationId xmlns:a16="http://schemas.microsoft.com/office/drawing/2014/main" id="{F48BC0D8-E663-2A9E-A976-FFB0DB795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962" y="2344158"/>
            <a:ext cx="5234609" cy="162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하이퍼링크 만들기 - Web 개발 학습하기 | MDN">
            <a:extLst>
              <a:ext uri="{FF2B5EF4-FFF2-40B4-BE49-F238E27FC236}">
                <a16:creationId xmlns:a16="http://schemas.microsoft.com/office/drawing/2014/main" id="{2B28BCC3-BC6A-EC3B-3B37-595142D3C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0" y="4074562"/>
            <a:ext cx="3892825" cy="26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5719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293793-A420-1D14-48F8-1D1E95AA92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1301" y="4396902"/>
            <a:ext cx="6107201" cy="1871403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3386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index.html </a:t>
            </a:r>
            <a:r>
              <a:rPr lang="ko-KR" altLang="en-US" dirty="0"/>
              <a:t>코드를 수정하자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기존 </a:t>
            </a:r>
            <a:r>
              <a:rPr lang="en-US" altLang="ko-KR" b="1" dirty="0"/>
              <a:t>&lt;head&gt; </a:t>
            </a:r>
            <a:r>
              <a:rPr lang="ko-KR" altLang="en-US" b="1" dirty="0"/>
              <a:t>사이에 있던 코드는 </a:t>
            </a:r>
            <a:r>
              <a:rPr lang="en-US" altLang="ko-KR" b="1" dirty="0"/>
              <a:t>&lt;body&gt; </a:t>
            </a:r>
            <a:r>
              <a:rPr lang="ko-KR" altLang="en-US" b="1" dirty="0"/>
              <a:t>안으로 이동시킨다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상단 내용을 아래로 이동 </a:t>
            </a:r>
            <a:r>
              <a:rPr lang="en-US" altLang="ko-KR" dirty="0"/>
              <a:t>- </a:t>
            </a:r>
            <a:r>
              <a:rPr lang="ko-KR" altLang="en-US" dirty="0"/>
              <a:t>그림 참조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메타데이터 입력하기</a:t>
            </a:r>
            <a:r>
              <a:rPr lang="en-US" altLang="ko-KR" dirty="0"/>
              <a:t>.</a:t>
            </a:r>
          </a:p>
          <a:p>
            <a:pPr lvl="1"/>
            <a:r>
              <a:rPr lang="it-IT" altLang="ko-KR" dirty="0"/>
              <a:t>&lt;head&gt;</a:t>
            </a:r>
            <a:r>
              <a:rPr lang="ko-KR" altLang="en-US" dirty="0"/>
              <a:t>안에 코드 추가</a:t>
            </a:r>
            <a:endParaRPr lang="en-US" altLang="ko-KR" dirty="0"/>
          </a:p>
          <a:p>
            <a:pPr lvl="2"/>
            <a:r>
              <a:rPr lang="en-US" altLang="ko-KR" sz="2000" dirty="0">
                <a:highlight>
                  <a:srgbClr val="FFFF00"/>
                </a:highlight>
              </a:rPr>
              <a:t>&lt;meta name=“author” content=“</a:t>
            </a:r>
            <a:r>
              <a:rPr lang="ko-KR" altLang="en-US" dirty="0">
                <a:highlight>
                  <a:srgbClr val="FFFF00"/>
                </a:highlight>
              </a:rPr>
              <a:t>학번</a:t>
            </a:r>
            <a:r>
              <a:rPr lang="en-US" altLang="ko-KR" dirty="0">
                <a:highlight>
                  <a:srgbClr val="FFFF00"/>
                </a:highlight>
              </a:rPr>
              <a:t>” </a:t>
            </a:r>
          </a:p>
          <a:p>
            <a:pPr lvl="2"/>
            <a:r>
              <a:rPr lang="en-US" altLang="ko-KR" sz="2000" dirty="0">
                <a:highlight>
                  <a:srgbClr val="FFFF00"/>
                </a:highlight>
              </a:rPr>
              <a:t>&lt;meta charset="utf-8</a:t>
            </a:r>
            <a:r>
              <a:rPr lang="en-US" altLang="ko-KR" sz="1800" dirty="0">
                <a:highlight>
                  <a:srgbClr val="FFFF00"/>
                </a:highlight>
              </a:rPr>
              <a:t>"</a:t>
            </a:r>
            <a:r>
              <a:rPr lang="en-US" altLang="ko-KR" sz="2000" dirty="0">
                <a:highlight>
                  <a:srgbClr val="FFFF00"/>
                </a:highlight>
              </a:rPr>
              <a:t>&gt; </a:t>
            </a:r>
          </a:p>
          <a:p>
            <a:pPr lvl="2"/>
            <a:r>
              <a:rPr lang="en-US" altLang="ko-KR" dirty="0">
                <a:highlight>
                  <a:srgbClr val="FFFF00"/>
                </a:highlight>
              </a:rPr>
              <a:t>&lt;meta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name=“keywords” content=“computer”&gt;</a:t>
            </a:r>
            <a:endParaRPr lang="en-US" altLang="ko-KR" sz="2000" dirty="0">
              <a:highlight>
                <a:srgbClr val="FFFF00"/>
              </a:highlight>
            </a:endParaRPr>
          </a:p>
          <a:p>
            <a:pPr marL="914400" lvl="2" indent="0">
              <a:buNone/>
            </a:pPr>
            <a:endParaRPr lang="it-IT" altLang="ko-KR" dirty="0"/>
          </a:p>
          <a:p>
            <a:pPr lvl="1"/>
            <a:r>
              <a:rPr lang="ko-KR" altLang="en-US" dirty="0"/>
              <a:t>저장 후 웹 페이지 실행</a:t>
            </a:r>
            <a:endParaRPr lang="en-US" altLang="ko-KR" dirty="0"/>
          </a:p>
          <a:p>
            <a:pPr lvl="2"/>
            <a:r>
              <a:rPr lang="ko-KR" altLang="en-US" dirty="0"/>
              <a:t>상단 서버 실행 후 하단 주소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/>
              <a:t>메타데이터와 하이퍼링크 </a:t>
            </a:r>
            <a:endParaRPr lang="en-US" altLang="ko-KR" sz="4400" b="1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99863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7810433-840C-7750-D4FC-C047127EF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5320" y="833620"/>
            <a:ext cx="4452238" cy="25953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/>
              <a:t>메타데이터와 하이퍼링크 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코드 수정 후 변화가 있을까</a:t>
            </a:r>
            <a:r>
              <a:rPr lang="en-US" altLang="ko-KR" dirty="0"/>
              <a:t>?</a:t>
            </a:r>
            <a:endParaRPr lang="en-US" altLang="ko-KR" sz="700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상단 내용을 </a:t>
            </a:r>
            <a:r>
              <a:rPr lang="en-US" altLang="ko-KR" dirty="0"/>
              <a:t>&lt;body&gt;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옮겼지만 화면은 같다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마우스 오른쪽 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페이지 소스 보기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메타 데이터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ko-KR" altLang="en-US" dirty="0">
                <a:sym typeface="Wingdings" panose="05000000000000000000" pitchFamily="2" charset="2"/>
              </a:rPr>
              <a:t>내부 필요한 정보 정의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결론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화면 뷰에는 큰 영향이 없다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페이지의 세부 정보를 표현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저자 정보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언어셋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UTF8 </a:t>
            </a:r>
            <a:r>
              <a:rPr lang="ko-KR" altLang="en-US" dirty="0">
                <a:sym typeface="Wingdings" panose="05000000000000000000" pitchFamily="2" charset="2"/>
              </a:rPr>
              <a:t>표준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키워드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검색 엔진용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FAC3BD-72D0-3988-A33A-FCB10C3C35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005" y="3644630"/>
            <a:ext cx="5442553" cy="27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8405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9134AA-6C10-DE17-346E-7C1ECD3565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1673" y="3966092"/>
            <a:ext cx="5405242" cy="23022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/>
              <a:t>메타데이터와 하이퍼링크 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3386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메타데이터 입력하기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구글 이미지 </a:t>
            </a:r>
            <a:r>
              <a:rPr lang="ko-KR" altLang="en-US" dirty="0" err="1"/>
              <a:t>링클르</a:t>
            </a:r>
            <a:r>
              <a:rPr lang="ko-KR" altLang="en-US" dirty="0"/>
              <a:t> 위한 메타 링크를 추가한다</a:t>
            </a:r>
            <a:r>
              <a:rPr lang="en-US" altLang="ko-KR" dirty="0"/>
              <a:t>.</a:t>
            </a:r>
          </a:p>
          <a:p>
            <a:pPr lvl="1"/>
            <a:endParaRPr lang="it-IT" altLang="ko-KR" dirty="0"/>
          </a:p>
          <a:p>
            <a:pPr lvl="1"/>
            <a:r>
              <a:rPr lang="it-IT" altLang="ko-KR" dirty="0"/>
              <a:t>&lt;head&gt;</a:t>
            </a:r>
            <a:r>
              <a:rPr lang="ko-KR" altLang="en-US" dirty="0"/>
              <a:t>안에 코드 추가</a:t>
            </a:r>
            <a:endParaRPr lang="en-US" altLang="ko-KR" dirty="0"/>
          </a:p>
          <a:p>
            <a:pPr lvl="2"/>
            <a:r>
              <a:rPr lang="it-IT" altLang="ko-KR" dirty="0">
                <a:highlight>
                  <a:srgbClr val="FFFF00"/>
                </a:highlight>
              </a:rPr>
              <a:t>&lt;base href="https://html-ide-clzem.run.goorm.io/"&gt;</a:t>
            </a:r>
          </a:p>
          <a:p>
            <a:pPr lvl="3"/>
            <a:r>
              <a:rPr lang="ko-KR" altLang="en-US" dirty="0"/>
              <a:t>내 주소와 프로젝트 이름을 사용해야 한다</a:t>
            </a:r>
            <a:r>
              <a:rPr lang="en-US" altLang="ko-KR" dirty="0"/>
              <a:t>.</a:t>
            </a:r>
            <a:endParaRPr lang="it-IT" altLang="ko-KR" dirty="0"/>
          </a:p>
          <a:p>
            <a:pPr lvl="3"/>
            <a:r>
              <a:rPr lang="it-IT" altLang="ko-KR" dirty="0"/>
              <a:t>href </a:t>
            </a:r>
            <a:r>
              <a:rPr lang="ko-KR" altLang="en-US" dirty="0"/>
              <a:t>속성이 링크를 의미 </a:t>
            </a:r>
            <a:r>
              <a:rPr lang="en-US" altLang="ko-KR" dirty="0"/>
              <a:t>: </a:t>
            </a:r>
            <a:r>
              <a:rPr lang="ko-KR" altLang="en-US" dirty="0"/>
              <a:t>이미지나 문자 모두 가능</a:t>
            </a:r>
            <a:endParaRPr lang="it-IT" altLang="ko-KR" dirty="0"/>
          </a:p>
          <a:p>
            <a:pPr lvl="3"/>
            <a:endParaRPr lang="it-IT" altLang="ko-KR" dirty="0"/>
          </a:p>
          <a:p>
            <a:pPr lvl="1"/>
            <a:r>
              <a:rPr lang="it-IT" altLang="ko-KR" dirty="0"/>
              <a:t>&lt;body&gt;</a:t>
            </a:r>
            <a:r>
              <a:rPr lang="ko-KR" altLang="en-US" dirty="0"/>
              <a:t>안에 코드 수정</a:t>
            </a:r>
            <a:endParaRPr lang="en-US" altLang="ko-KR" dirty="0"/>
          </a:p>
          <a:p>
            <a:pPr lvl="2"/>
            <a:r>
              <a:rPr lang="it-IT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</a:t>
            </a:r>
            <a:r>
              <a:rPr lang="ko-KR" altLang="en-US" dirty="0"/>
              <a:t>소스 링크를 추가 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highlight>
                  <a:srgbClr val="FFFF00"/>
                </a:highlight>
              </a:rPr>
              <a:t>&lt;a </a:t>
            </a:r>
            <a:r>
              <a:rPr lang="en-US" altLang="ko-KR" dirty="0" err="1">
                <a:highlight>
                  <a:srgbClr val="FFFF00"/>
                </a:highlight>
              </a:rPr>
              <a:t>href</a:t>
            </a:r>
            <a:r>
              <a:rPr lang="en-US" altLang="ko-KR" dirty="0">
                <a:highlight>
                  <a:srgbClr val="FFFF00"/>
                </a:highlight>
              </a:rPr>
              <a:t>="index.html"&gt; </a:t>
            </a: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img</a:t>
            </a:r>
            <a:r>
              <a:rPr lang="en-US" altLang="ko-KR" dirty="0"/>
              <a:t>/</a:t>
            </a:r>
            <a:r>
              <a:rPr lang="ko-KR" altLang="en-US" dirty="0"/>
              <a:t>구글</a:t>
            </a:r>
            <a:r>
              <a:rPr lang="en-US" altLang="ko-KR" dirty="0"/>
              <a:t>.png" alt="</a:t>
            </a:r>
            <a:r>
              <a:rPr lang="ko-KR" altLang="en-US" dirty="0" err="1"/>
              <a:t>구글이미지</a:t>
            </a:r>
            <a:r>
              <a:rPr lang="en-US" altLang="ko-KR" dirty="0"/>
              <a:t>"&gt;</a:t>
            </a:r>
            <a:r>
              <a:rPr lang="en-US" altLang="ko-KR" dirty="0">
                <a:highlight>
                  <a:srgbClr val="FFFF00"/>
                </a:highlight>
              </a:rPr>
              <a:t>&lt;/a&gt;</a:t>
            </a:r>
          </a:p>
          <a:p>
            <a:pPr lvl="3"/>
            <a:r>
              <a:rPr lang="ko-KR" altLang="en-US" dirty="0"/>
              <a:t>링크를</a:t>
            </a:r>
            <a:r>
              <a:rPr lang="en-US" altLang="ko-KR" dirty="0"/>
              <a:t> </a:t>
            </a:r>
            <a:r>
              <a:rPr lang="ko-KR" altLang="en-US" dirty="0"/>
              <a:t>추가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en-US" altLang="ko-KR" dirty="0"/>
              <a:t>a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83899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A59180-FF9F-6FE4-3BAF-3D5E82315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065" y="2598906"/>
            <a:ext cx="5361138" cy="36413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/>
              <a:t>메타데이터와 하이퍼링크 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338619" cy="494274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저장 후 웹 페이지 </a:t>
            </a:r>
            <a:r>
              <a:rPr lang="ko-KR" altLang="en-US" dirty="0" err="1"/>
              <a:t>새로고침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메인 화면의 이미지로 마우스 이동</a:t>
            </a:r>
            <a:endParaRPr lang="en-US" altLang="ko-KR" dirty="0"/>
          </a:p>
          <a:p>
            <a:pPr lvl="1"/>
            <a:r>
              <a:rPr lang="ko-KR" altLang="en-US" dirty="0"/>
              <a:t>커서에 손가락 모양이 생겼다</a:t>
            </a:r>
            <a:r>
              <a:rPr lang="en-US" altLang="ko-KR" dirty="0"/>
              <a:t>. (</a:t>
            </a:r>
            <a:r>
              <a:rPr lang="ko-KR" altLang="en-US" dirty="0"/>
              <a:t>링크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클릭하면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현재 웹 메인 페이지 접속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  <a:p>
            <a:r>
              <a:rPr lang="ko-KR" altLang="en-US" dirty="0"/>
              <a:t>메타 주소의 역할</a:t>
            </a:r>
            <a:endParaRPr lang="en-US" altLang="ko-KR" dirty="0"/>
          </a:p>
          <a:p>
            <a:pPr lvl="1"/>
            <a:r>
              <a:rPr lang="ko-KR" altLang="en-US" dirty="0"/>
              <a:t>내 주소 </a:t>
            </a:r>
            <a:r>
              <a:rPr lang="en-US" altLang="ko-KR" dirty="0"/>
              <a:t>= </a:t>
            </a:r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경로</a:t>
            </a:r>
            <a:r>
              <a:rPr lang="en-US" altLang="ko-KR" dirty="0"/>
              <a:t>/index.html</a:t>
            </a:r>
          </a:p>
          <a:p>
            <a:pPr lvl="2"/>
            <a:r>
              <a:rPr lang="ko-KR" altLang="en-US" b="1" dirty="0"/>
              <a:t>메타 주소를 삽입으로 링크가 동작</a:t>
            </a:r>
            <a:endParaRPr lang="en-US" altLang="ko-KR" b="1" dirty="0"/>
          </a:p>
          <a:p>
            <a:pPr lvl="2"/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전역 경로</a:t>
            </a:r>
            <a:r>
              <a:rPr lang="en-US" altLang="ko-KR" dirty="0"/>
              <a:t>(</a:t>
            </a:r>
            <a:r>
              <a:rPr lang="ko-KR" altLang="en-US" dirty="0"/>
              <a:t>주소</a:t>
            </a:r>
            <a:r>
              <a:rPr lang="en-US" altLang="ko-KR" dirty="0"/>
              <a:t>)</a:t>
            </a:r>
            <a:r>
              <a:rPr lang="ko-KR" altLang="en-US" dirty="0"/>
              <a:t>를 설정하는 것과 같다</a:t>
            </a:r>
            <a:r>
              <a:rPr lang="en-US" altLang="ko-KR" dirty="0"/>
              <a:t>.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026" name="Picture 2" descr="클릭 아이콘 로열티 무료 사진, 그림, 이미지 그리고 스톡포토그래피. Image 70186893.">
            <a:extLst>
              <a:ext uri="{FF2B5EF4-FFF2-40B4-BE49-F238E27FC236}">
                <a16:creationId xmlns:a16="http://schemas.microsoft.com/office/drawing/2014/main" id="{49834E35-DC56-4E1D-89C3-0141BD3EB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41261" y="4413979"/>
            <a:ext cx="304038" cy="28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BF1421-1A35-42D2-9851-DE6836715981}"/>
              </a:ext>
            </a:extLst>
          </p:cNvPr>
          <p:cNvSpPr txBox="1"/>
          <p:nvPr/>
        </p:nvSpPr>
        <p:spPr>
          <a:xfrm>
            <a:off x="9599579" y="4413979"/>
            <a:ext cx="18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클릭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커서 확인</a:t>
            </a:r>
          </a:p>
        </p:txBody>
      </p:sp>
    </p:spTree>
    <p:extLst>
      <p:ext uri="{BB962C8B-B14F-4D97-AF65-F5344CB8AC3E}">
        <p14:creationId xmlns:p14="http://schemas.microsoft.com/office/powerpoint/2010/main" val="322830727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0515600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chemeClr val="tx1"/>
                </a:solidFill>
              </a:rPr>
              <a:t>주 별 기술 트렌드 분석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9286" y="381823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/>
              <a:t>웹 프레임 워크</a:t>
            </a:r>
            <a:endParaRPr lang="en-US" altLang="ko-KR" sz="2800" b="1" dirty="0"/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dirty="0"/>
              <a:t>오늘의 </a:t>
            </a:r>
            <a:r>
              <a:rPr lang="ko-KR" altLang="en-US" sz="3200" b="1" dirty="0" err="1"/>
              <a:t>할일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- 1</a:t>
            </a:r>
            <a:endParaRPr lang="ko-KR" altLang="en-US" sz="3200" b="1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6A79FC50-5F48-4109-8CBD-833DAEA3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3EACAB6-3198-758D-C761-6285113548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472" y="2654252"/>
            <a:ext cx="5450522" cy="37020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/>
              <a:t>메타데이터와 하이퍼링크 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338619" cy="4942742"/>
          </a:xfrm>
        </p:spPr>
        <p:txBody>
          <a:bodyPr>
            <a:normAutofit/>
          </a:bodyPr>
          <a:lstStyle/>
          <a:p>
            <a:r>
              <a:rPr lang="ko-KR" altLang="en-US" dirty="0"/>
              <a:t>링크는 일반적으로 </a:t>
            </a:r>
            <a:r>
              <a:rPr lang="en-US" altLang="ko-KR" dirty="0"/>
              <a:t>4</a:t>
            </a:r>
            <a:r>
              <a:rPr lang="ko-KR" altLang="en-US" dirty="0"/>
              <a:t>가지 속성이 존재한다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target</a:t>
            </a:r>
            <a:r>
              <a:rPr lang="ko-KR" altLang="en-US" dirty="0"/>
              <a:t> 속성 </a:t>
            </a:r>
            <a:r>
              <a:rPr lang="en-US" altLang="ko-KR" dirty="0"/>
              <a:t>4</a:t>
            </a:r>
            <a:r>
              <a:rPr lang="ko-KR" altLang="en-US" dirty="0"/>
              <a:t>가지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_blank : </a:t>
            </a:r>
            <a:r>
              <a:rPr lang="ko-KR" altLang="en-US" dirty="0"/>
              <a:t>새로운 윈도우</a:t>
            </a:r>
            <a:r>
              <a:rPr lang="en-US" altLang="ko-KR" dirty="0"/>
              <a:t>, </a:t>
            </a:r>
            <a:r>
              <a:rPr lang="ko-KR" altLang="en-US" dirty="0"/>
              <a:t>탭</a:t>
            </a:r>
            <a:endParaRPr lang="en-US" altLang="ko-KR" dirty="0"/>
          </a:p>
          <a:p>
            <a:pPr lvl="2"/>
            <a:r>
              <a:rPr lang="en-US" altLang="ko-KR" dirty="0"/>
              <a:t>_self : </a:t>
            </a:r>
            <a:r>
              <a:rPr lang="ko-KR" altLang="en-US" dirty="0"/>
              <a:t>기본값</a:t>
            </a:r>
            <a:r>
              <a:rPr lang="en-US" altLang="ko-KR" dirty="0"/>
              <a:t>(</a:t>
            </a:r>
            <a:r>
              <a:rPr lang="ko-KR" altLang="en-US" dirty="0"/>
              <a:t>현제 창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_parent : </a:t>
            </a:r>
            <a:r>
              <a:rPr lang="ko-KR" altLang="en-US" dirty="0"/>
              <a:t>이전 부모 창</a:t>
            </a:r>
            <a:endParaRPr lang="en-US" altLang="ko-KR" dirty="0"/>
          </a:p>
          <a:p>
            <a:pPr lvl="2"/>
            <a:r>
              <a:rPr lang="en-US" altLang="ko-KR" dirty="0"/>
              <a:t>_top : </a:t>
            </a:r>
            <a:r>
              <a:rPr lang="ko-KR" altLang="en-US" dirty="0"/>
              <a:t>현재 윈도우 전체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링크 속성 </a:t>
            </a:r>
            <a:r>
              <a:rPr lang="en-US" altLang="ko-KR" dirty="0"/>
              <a:t>2</a:t>
            </a:r>
            <a:r>
              <a:rPr lang="ko-KR" altLang="en-US" dirty="0"/>
              <a:t>가지를 테스트해보자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새창으로 열기</a:t>
            </a:r>
            <a:r>
              <a:rPr lang="en-US" altLang="ko-KR" dirty="0"/>
              <a:t>(</a:t>
            </a:r>
            <a:r>
              <a:rPr lang="ko-KR" altLang="en-US" dirty="0"/>
              <a:t>새 탭 </a:t>
            </a:r>
            <a:r>
              <a:rPr lang="en-US" altLang="ko-KR" dirty="0"/>
              <a:t>– </a:t>
            </a:r>
            <a:r>
              <a:rPr lang="ko-KR" altLang="en-US" dirty="0"/>
              <a:t>가장 많이 사용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>
                <a:highlight>
                  <a:srgbClr val="FFFF00"/>
                </a:highlight>
              </a:rPr>
              <a:t>&lt;a </a:t>
            </a:r>
            <a:r>
              <a:rPr lang="en-US" altLang="ko-KR" dirty="0" err="1">
                <a:highlight>
                  <a:srgbClr val="FFFF00"/>
                </a:highlight>
              </a:rPr>
              <a:t>href</a:t>
            </a:r>
            <a:r>
              <a:rPr lang="en-US" altLang="ko-KR" dirty="0">
                <a:highlight>
                  <a:srgbClr val="FFFF00"/>
                </a:highlight>
              </a:rPr>
              <a:t>="index.html“ target=“_blank”&gt;</a:t>
            </a:r>
          </a:p>
          <a:p>
            <a:pPr lvl="3"/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/>
              <a:t>현재 화면에서 로딩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>
                <a:highlight>
                  <a:srgbClr val="FFFF00"/>
                </a:highlight>
              </a:rPr>
              <a:t>&lt;a </a:t>
            </a:r>
            <a:r>
              <a:rPr lang="en-US" altLang="ko-KR" dirty="0" err="1">
                <a:highlight>
                  <a:srgbClr val="FFFF00"/>
                </a:highlight>
              </a:rPr>
              <a:t>href</a:t>
            </a:r>
            <a:r>
              <a:rPr lang="en-US" altLang="ko-KR" dirty="0">
                <a:highlight>
                  <a:srgbClr val="FFFF00"/>
                </a:highlight>
              </a:rPr>
              <a:t>="index.html“ target=“_self”&gt; </a:t>
            </a:r>
          </a:p>
          <a:p>
            <a:endParaRPr lang="en-US" altLang="ko-KR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36949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테이블</a:t>
            </a:r>
            <a:r>
              <a:rPr lang="en-US" altLang="ko-KR" b="1" dirty="0"/>
              <a:t>(table) </a:t>
            </a:r>
            <a:r>
              <a:rPr lang="ko-KR" altLang="en-US" b="1" dirty="0"/>
              <a:t>표</a:t>
            </a:r>
            <a:r>
              <a:rPr lang="en-US" altLang="ko-KR" b="1" dirty="0"/>
              <a:t>!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테이블로 행 열 표현하기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표로 표현할 수 있는 것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행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 err="1">
                <a:sym typeface="Wingdings" panose="05000000000000000000" pitchFamily="2" charset="2"/>
              </a:rPr>
              <a:t>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>
                <a:sym typeface="Wingdings" panose="05000000000000000000" pitchFamily="2" charset="2"/>
              </a:rPr>
              <a:t> 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태그 설명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일부 생략 가능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457200" lvl="1" indent="0" algn="just" fontAlgn="base">
              <a:lnSpc>
                <a:spcPct val="160000"/>
              </a:lnSpc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8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  <a:endParaRPr lang="en-US" altLang="ko-KR" sz="18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lvl="1" indent="0" algn="just" fontAlgn="base">
              <a:lnSpc>
                <a:spcPct val="160000"/>
              </a:lnSpc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8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457200" lvl="1" indent="0" algn="just" fontAlgn="base">
              <a:lnSpc>
                <a:spcPct val="160000"/>
              </a:lnSpc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8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8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  <a:endParaRPr lang="en-US" altLang="ko-KR" sz="18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lvl="1" indent="0" algn="just" fontAlgn="base">
              <a:lnSpc>
                <a:spcPct val="160000"/>
              </a:lnSpc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  <a:endParaRPr lang="ko-KR" altLang="en-US" sz="18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lvl="1" indent="0" algn="just" fontAlgn="base">
              <a:lnSpc>
                <a:spcPct val="160000"/>
              </a:lnSpc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&lt;tr&gt; : </a:t>
            </a:r>
            <a:r>
              <a:rPr lang="ko-KR" altLang="en-US" sz="1800" b="1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8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8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8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8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457200" lvl="1" indent="0" algn="just" fontAlgn="base">
              <a:lnSpc>
                <a:spcPct val="160000"/>
              </a:lnSpc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8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800" b="1" kern="0" dirty="0">
                <a:solidFill>
                  <a:srgbClr val="000000"/>
                </a:solidFill>
                <a:latin typeface="+mj-ea"/>
                <a:ea typeface="+mj-ea"/>
              </a:rPr>
              <a:t>열</a:t>
            </a:r>
            <a:r>
              <a:rPr lang="en-US" altLang="ko-KR" sz="18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800" kern="0" dirty="0">
                <a:solidFill>
                  <a:srgbClr val="000000"/>
                </a:solidFill>
                <a:latin typeface="+mj-ea"/>
                <a:ea typeface="+mj-ea"/>
              </a:rPr>
              <a:t> 제목</a:t>
            </a: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8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8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  <a:r>
              <a:rPr lang="en-US" altLang="ko-KR" sz="1800" kern="0" dirty="0">
                <a:solidFill>
                  <a:srgbClr val="000000"/>
                </a:solidFill>
                <a:latin typeface="+mj-ea"/>
                <a:ea typeface="+mj-ea"/>
              </a:rPr>
              <a:t>, &lt;td&gt; : </a:t>
            </a:r>
            <a:r>
              <a:rPr lang="ko-KR" altLang="en-US" sz="18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800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55C6B1-0E6A-4EF6-9EFC-4E5E5291E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105" y="4077274"/>
            <a:ext cx="1775605" cy="188415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67C4D8-271C-45C3-95B5-D26FAE348D13}"/>
              </a:ext>
            </a:extLst>
          </p:cNvPr>
          <p:cNvGrpSpPr/>
          <p:nvPr/>
        </p:nvGrpSpPr>
        <p:grpSpPr>
          <a:xfrm>
            <a:off x="8212626" y="3741883"/>
            <a:ext cx="3168352" cy="2250459"/>
            <a:chOff x="726118" y="1322557"/>
            <a:chExt cx="3168352" cy="225045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0001E92-6A1D-46CF-8FFB-0F565F60B67B}"/>
                </a:ext>
              </a:extLst>
            </p:cNvPr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F42362-8B02-4414-8737-17DC57B2DAF0}"/>
                </a:ext>
              </a:extLst>
            </p:cNvPr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58BE97D-2E6F-43C9-9CE7-E94D6F14AE66}"/>
                </a:ext>
              </a:extLst>
            </p:cNvPr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82274D-2EFE-4665-8814-3882BBC26136}"/>
                </a:ext>
              </a:extLst>
            </p:cNvPr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9C2A12B6-D2B4-4012-8697-93CBDF106126}"/>
                </a:ext>
              </a:extLst>
            </p:cNvPr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6019C2D4-7563-4657-9D0C-404CE37D9DBD}"/>
                </a:ext>
              </a:extLst>
            </p:cNvPr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른쪽 중괄호 20">
              <a:extLst>
                <a:ext uri="{FF2B5EF4-FFF2-40B4-BE49-F238E27FC236}">
                  <a16:creationId xmlns:a16="http://schemas.microsoft.com/office/drawing/2014/main" id="{9FB861F0-BC7D-4561-A46C-A0D22625C089}"/>
                </a:ext>
              </a:extLst>
            </p:cNvPr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오른쪽 중괄호 21">
              <a:extLst>
                <a:ext uri="{FF2B5EF4-FFF2-40B4-BE49-F238E27FC236}">
                  <a16:creationId xmlns:a16="http://schemas.microsoft.com/office/drawing/2014/main" id="{B1EBA725-76CB-48C3-8B3B-C1783A6CD03A}"/>
                </a:ext>
              </a:extLst>
            </p:cNvPr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오른쪽 중괄호 22">
              <a:extLst>
                <a:ext uri="{FF2B5EF4-FFF2-40B4-BE49-F238E27FC236}">
                  <a16:creationId xmlns:a16="http://schemas.microsoft.com/office/drawing/2014/main" id="{1A655611-3E43-465E-B99C-86E0D7757CC8}"/>
                </a:ext>
              </a:extLst>
            </p:cNvPr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1E1DE1A-45D5-442A-BCAF-AFB68B73F095}"/>
                </a:ext>
              </a:extLst>
            </p:cNvPr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2CFAF6E-10F5-49A1-BA1D-9BAFE0179334}"/>
                </a:ext>
              </a:extLst>
            </p:cNvPr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2E2C88A-0831-402E-BBA1-4380F9810945}"/>
                </a:ext>
              </a:extLst>
            </p:cNvPr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46">
              <a:extLst>
                <a:ext uri="{FF2B5EF4-FFF2-40B4-BE49-F238E27FC236}">
                  <a16:creationId xmlns:a16="http://schemas.microsoft.com/office/drawing/2014/main" id="{1D1B94F6-BCDF-4C74-8188-608DF4DAE740}"/>
                </a:ext>
              </a:extLst>
            </p:cNvPr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294AF15-6E62-4B9E-8AA2-CEBBE6280EEE}"/>
                </a:ext>
              </a:extLst>
            </p:cNvPr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40CDF4-EF08-48ED-AA1A-DDA53AAC57AC}"/>
              </a:ext>
            </a:extLst>
          </p:cNvPr>
          <p:cNvSpPr txBox="1"/>
          <p:nvPr/>
        </p:nvSpPr>
        <p:spPr>
          <a:xfrm>
            <a:off x="7813647" y="407387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제목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00DA19-2AAA-49D3-8B5B-40E2D55CEE0B}"/>
              </a:ext>
            </a:extLst>
          </p:cNvPr>
          <p:cNvSpPr txBox="1"/>
          <p:nvPr/>
        </p:nvSpPr>
        <p:spPr>
          <a:xfrm>
            <a:off x="7813647" y="445233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헤더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878F6C-FD8B-42C9-AE40-76E00BEE9CF9}"/>
              </a:ext>
            </a:extLst>
          </p:cNvPr>
          <p:cNvSpPr txBox="1"/>
          <p:nvPr/>
        </p:nvSpPr>
        <p:spPr>
          <a:xfrm>
            <a:off x="7783366" y="5017683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바디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DCD558-F894-4643-8B0B-2D2F0CE81CF9}"/>
              </a:ext>
            </a:extLst>
          </p:cNvPr>
          <p:cNvSpPr txBox="1"/>
          <p:nvPr/>
        </p:nvSpPr>
        <p:spPr>
          <a:xfrm>
            <a:off x="7810544" y="5593029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바닥</a:t>
            </a:r>
          </a:p>
        </p:txBody>
      </p:sp>
      <p:sp>
        <p:nvSpPr>
          <p:cNvPr id="33" name="모서리가 둥근 직사각형 31">
            <a:extLst>
              <a:ext uri="{FF2B5EF4-FFF2-40B4-BE49-F238E27FC236}">
                <a16:creationId xmlns:a16="http://schemas.microsoft.com/office/drawing/2014/main" id="{FFE7BF28-E4A3-4F9A-ACAC-43593EB39AA8}"/>
              </a:ext>
            </a:extLst>
          </p:cNvPr>
          <p:cNvSpPr/>
          <p:nvPr/>
        </p:nvSpPr>
        <p:spPr>
          <a:xfrm>
            <a:off x="10375654" y="4392614"/>
            <a:ext cx="386710" cy="226824"/>
          </a:xfrm>
          <a:prstGeom prst="roundRect">
            <a:avLst>
              <a:gd name="adj" fmla="val 45071"/>
            </a:avLst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0F60A014-BFC3-4344-933E-2FCAF418F00B}"/>
              </a:ext>
            </a:extLst>
          </p:cNvPr>
          <p:cNvSpPr/>
          <p:nvPr/>
        </p:nvSpPr>
        <p:spPr>
          <a:xfrm>
            <a:off x="10355216" y="4988868"/>
            <a:ext cx="386710" cy="226824"/>
          </a:xfrm>
          <a:prstGeom prst="roundRect">
            <a:avLst>
              <a:gd name="adj" fmla="val 45071"/>
            </a:avLst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40E26D3-57D3-4852-913F-9F718E01B4AF}"/>
              </a:ext>
            </a:extLst>
          </p:cNvPr>
          <p:cNvSpPr/>
          <p:nvPr/>
        </p:nvSpPr>
        <p:spPr>
          <a:xfrm>
            <a:off x="7783366" y="1837039"/>
            <a:ext cx="3803045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624250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EC862B-69BF-4DA0-8124-2A95DEFCA4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" y="2454265"/>
            <a:ext cx="4933550" cy="41847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F0000"/>
                </a:solidFill>
              </a:rPr>
              <a:t>잠깐</a:t>
            </a:r>
            <a:r>
              <a:rPr lang="en-US" altLang="ko-KR" dirty="0">
                <a:solidFill>
                  <a:srgbClr val="FF0000"/>
                </a:solidFill>
              </a:rPr>
              <a:t>! </a:t>
            </a:r>
            <a:r>
              <a:rPr lang="ko-KR" altLang="en-US" dirty="0"/>
              <a:t>테이블</a:t>
            </a:r>
            <a:r>
              <a:rPr lang="en-US" altLang="ko-KR" dirty="0"/>
              <a:t>(table) </a:t>
            </a:r>
            <a:r>
              <a:rPr lang="ko-KR" altLang="en-US" dirty="0"/>
              <a:t>표</a:t>
            </a:r>
            <a:r>
              <a:rPr lang="en-US" altLang="ko-KR" dirty="0"/>
              <a:t> </a:t>
            </a:r>
            <a:r>
              <a:rPr lang="ko-KR" altLang="en-US" dirty="0"/>
              <a:t>이야기</a:t>
            </a: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AE169ECB-8A2F-4D2C-8DCB-8B235571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7074719" cy="4860310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Html5 </a:t>
            </a:r>
            <a:r>
              <a:rPr lang="ko-KR" altLang="en-US" dirty="0">
                <a:sym typeface="Wingdings" panose="05000000000000000000" pitchFamily="2" charset="2"/>
              </a:rPr>
              <a:t>이전에는 레이아웃 나누기로 사용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1329B7-9307-4A21-924F-DDBB7A612473}"/>
              </a:ext>
            </a:extLst>
          </p:cNvPr>
          <p:cNvSpPr/>
          <p:nvPr/>
        </p:nvSpPr>
        <p:spPr>
          <a:xfrm>
            <a:off x="749300" y="2463800"/>
            <a:ext cx="4889500" cy="12700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566512-9FF5-4656-8C92-CF7140D33AEC}"/>
              </a:ext>
            </a:extLst>
          </p:cNvPr>
          <p:cNvSpPr/>
          <p:nvPr/>
        </p:nvSpPr>
        <p:spPr>
          <a:xfrm>
            <a:off x="736600" y="3743334"/>
            <a:ext cx="4889500" cy="290524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3750E0-AEBD-42B0-8FC7-38B61986BBEC}"/>
              </a:ext>
            </a:extLst>
          </p:cNvPr>
          <p:cNvSpPr/>
          <p:nvPr/>
        </p:nvSpPr>
        <p:spPr>
          <a:xfrm>
            <a:off x="749300" y="3733801"/>
            <a:ext cx="4889500" cy="2667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EAE77E-52A0-4CE8-8D87-1026AD76B634}"/>
              </a:ext>
            </a:extLst>
          </p:cNvPr>
          <p:cNvSpPr/>
          <p:nvPr/>
        </p:nvSpPr>
        <p:spPr>
          <a:xfrm>
            <a:off x="3436169" y="4010034"/>
            <a:ext cx="2189931" cy="114616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50ABA6-5913-4E4E-BAAE-6E45EAE39EBC}"/>
              </a:ext>
            </a:extLst>
          </p:cNvPr>
          <p:cNvSpPr/>
          <p:nvPr/>
        </p:nvSpPr>
        <p:spPr>
          <a:xfrm>
            <a:off x="3436169" y="5156200"/>
            <a:ext cx="2189931" cy="2667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7C24EC-9D19-495D-B43B-6B4591151471}"/>
              </a:ext>
            </a:extLst>
          </p:cNvPr>
          <p:cNvSpPr/>
          <p:nvPr/>
        </p:nvSpPr>
        <p:spPr>
          <a:xfrm>
            <a:off x="3448869" y="5422900"/>
            <a:ext cx="2189931" cy="5842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F3880-1932-4855-B40B-C587ECECF874}"/>
              </a:ext>
            </a:extLst>
          </p:cNvPr>
          <p:cNvSpPr/>
          <p:nvPr/>
        </p:nvSpPr>
        <p:spPr>
          <a:xfrm>
            <a:off x="3480219" y="5994399"/>
            <a:ext cx="2127231" cy="5842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F64B54-76CA-4963-A1AC-E5A44C38E0E0}"/>
              </a:ext>
            </a:extLst>
          </p:cNvPr>
          <p:cNvSpPr/>
          <p:nvPr/>
        </p:nvSpPr>
        <p:spPr>
          <a:xfrm>
            <a:off x="717950" y="4000500"/>
            <a:ext cx="2730919" cy="67553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83825F-09C6-4DC6-A6A7-3716A6A640DA}"/>
              </a:ext>
            </a:extLst>
          </p:cNvPr>
          <p:cNvSpPr/>
          <p:nvPr/>
        </p:nvSpPr>
        <p:spPr>
          <a:xfrm>
            <a:off x="749300" y="6007100"/>
            <a:ext cx="2730919" cy="65101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B00631-3593-46FE-8CAC-C968F35809A8}"/>
              </a:ext>
            </a:extLst>
          </p:cNvPr>
          <p:cNvSpPr txBox="1"/>
          <p:nvPr/>
        </p:nvSpPr>
        <p:spPr>
          <a:xfrm>
            <a:off x="5756076" y="2905780"/>
            <a:ext cx="765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TR</a:t>
            </a:r>
            <a:endParaRPr lang="ko-KR" alt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BDFE4-DDEE-4713-A9DC-B7C03DDB3925}"/>
              </a:ext>
            </a:extLst>
          </p:cNvPr>
          <p:cNvSpPr txBox="1"/>
          <p:nvPr/>
        </p:nvSpPr>
        <p:spPr>
          <a:xfrm>
            <a:off x="5765550" y="3605541"/>
            <a:ext cx="765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TR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9EA23C-A753-468B-BE0E-71A8043E61D5}"/>
              </a:ext>
            </a:extLst>
          </p:cNvPr>
          <p:cNvSpPr txBox="1"/>
          <p:nvPr/>
        </p:nvSpPr>
        <p:spPr>
          <a:xfrm>
            <a:off x="5765550" y="4128761"/>
            <a:ext cx="765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TR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D3E7E6-D147-4D8D-9ABB-46AE0154AEDC}"/>
              </a:ext>
            </a:extLst>
          </p:cNvPr>
          <p:cNvSpPr txBox="1"/>
          <p:nvPr/>
        </p:nvSpPr>
        <p:spPr>
          <a:xfrm>
            <a:off x="5755799" y="4583117"/>
            <a:ext cx="765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TR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BF7FF5-7C4E-4749-9A9F-8BD6AC032BB6}"/>
              </a:ext>
            </a:extLst>
          </p:cNvPr>
          <p:cNvSpPr txBox="1"/>
          <p:nvPr/>
        </p:nvSpPr>
        <p:spPr>
          <a:xfrm>
            <a:off x="5765550" y="5086277"/>
            <a:ext cx="765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TR</a:t>
            </a:r>
            <a:endParaRPr lang="ko-KR" alt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383B9A-3EDF-45BA-AAE6-A435BDE95F73}"/>
              </a:ext>
            </a:extLst>
          </p:cNvPr>
          <p:cNvSpPr txBox="1"/>
          <p:nvPr/>
        </p:nvSpPr>
        <p:spPr>
          <a:xfrm>
            <a:off x="5775301" y="5493323"/>
            <a:ext cx="765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TR</a:t>
            </a:r>
            <a:endParaRPr lang="ko-KR" alt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E0437E-B84E-4467-96C3-A8DFFFA35477}"/>
              </a:ext>
            </a:extLst>
          </p:cNvPr>
          <p:cNvSpPr txBox="1"/>
          <p:nvPr/>
        </p:nvSpPr>
        <p:spPr>
          <a:xfrm>
            <a:off x="5760103" y="6024889"/>
            <a:ext cx="765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TR</a:t>
            </a:r>
            <a:endParaRPr lang="ko-KR" alt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9C1610-61A2-4F07-80FE-4ECB51A559A2}"/>
              </a:ext>
            </a:extLst>
          </p:cNvPr>
          <p:cNvSpPr txBox="1"/>
          <p:nvPr/>
        </p:nvSpPr>
        <p:spPr>
          <a:xfrm>
            <a:off x="1648964" y="6108620"/>
            <a:ext cx="1135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TD</a:t>
            </a:r>
            <a:r>
              <a:rPr lang="ko-KR" altLang="en-US" sz="1400" dirty="0">
                <a:sym typeface="Wingdings" panose="05000000000000000000" pitchFamily="2" charset="2"/>
              </a:rPr>
              <a:t> 병합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FA3ACF-C4D1-43D4-8638-4D2A69BC3F55}"/>
              </a:ext>
            </a:extLst>
          </p:cNvPr>
          <p:cNvSpPr txBox="1"/>
          <p:nvPr/>
        </p:nvSpPr>
        <p:spPr>
          <a:xfrm>
            <a:off x="1751374" y="4184377"/>
            <a:ext cx="1135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TD</a:t>
            </a:r>
            <a:r>
              <a:rPr lang="ko-KR" altLang="en-US" sz="1400" dirty="0">
                <a:sym typeface="Wingdings" panose="05000000000000000000" pitchFamily="2" charset="2"/>
              </a:rPr>
              <a:t> 병합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F65C54-5B33-425D-9AA1-4668CA47A233}"/>
              </a:ext>
            </a:extLst>
          </p:cNvPr>
          <p:cNvSpPr txBox="1"/>
          <p:nvPr/>
        </p:nvSpPr>
        <p:spPr>
          <a:xfrm>
            <a:off x="1684624" y="5156200"/>
            <a:ext cx="1135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TD</a:t>
            </a:r>
            <a:r>
              <a:rPr lang="ko-KR" altLang="en-US" sz="1400" dirty="0">
                <a:sym typeface="Wingdings" panose="05000000000000000000" pitchFamily="2" charset="2"/>
              </a:rPr>
              <a:t> 병합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52F166-1BAF-44B9-AF98-3FD72EEE5ABC}"/>
              </a:ext>
            </a:extLst>
          </p:cNvPr>
          <p:cNvSpPr txBox="1"/>
          <p:nvPr/>
        </p:nvSpPr>
        <p:spPr>
          <a:xfrm>
            <a:off x="1751373" y="3146719"/>
            <a:ext cx="11358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TD</a:t>
            </a:r>
            <a:r>
              <a:rPr lang="ko-KR" altLang="en-US" sz="1400" dirty="0">
                <a:sym typeface="Wingdings" panose="05000000000000000000" pitchFamily="2" charset="2"/>
              </a:rPr>
              <a:t> 병합</a:t>
            </a:r>
            <a:endParaRPr lang="ko-KR" altLang="en-US" sz="14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E79E57D-34CB-4FBA-A74F-50F4BF9BDB43}"/>
              </a:ext>
            </a:extLst>
          </p:cNvPr>
          <p:cNvCxnSpPr>
            <a:cxnSpLocks/>
          </p:cNvCxnSpPr>
          <p:nvPr/>
        </p:nvCxnSpPr>
        <p:spPr>
          <a:xfrm>
            <a:off x="838199" y="3733800"/>
            <a:ext cx="7974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E294A6B-AFA4-4A0F-A540-4C9E2FEDA50E}"/>
              </a:ext>
            </a:extLst>
          </p:cNvPr>
          <p:cNvCxnSpPr>
            <a:cxnSpLocks/>
          </p:cNvCxnSpPr>
          <p:nvPr/>
        </p:nvCxnSpPr>
        <p:spPr>
          <a:xfrm>
            <a:off x="838199" y="4676033"/>
            <a:ext cx="79622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648FDEB-43A2-4F76-B80A-7E2773B73C7B}"/>
              </a:ext>
            </a:extLst>
          </p:cNvPr>
          <p:cNvCxnSpPr/>
          <p:nvPr/>
        </p:nvCxnSpPr>
        <p:spPr>
          <a:xfrm>
            <a:off x="717950" y="5171333"/>
            <a:ext cx="8063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2F549FE-1095-4561-90B2-F4A961BE0CA4}"/>
              </a:ext>
            </a:extLst>
          </p:cNvPr>
          <p:cNvCxnSpPr/>
          <p:nvPr/>
        </p:nvCxnSpPr>
        <p:spPr>
          <a:xfrm>
            <a:off x="717949" y="5422900"/>
            <a:ext cx="8063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71C76C3-722F-4115-B056-37C2D501DAC8}"/>
              </a:ext>
            </a:extLst>
          </p:cNvPr>
          <p:cNvCxnSpPr/>
          <p:nvPr/>
        </p:nvCxnSpPr>
        <p:spPr>
          <a:xfrm>
            <a:off x="736600" y="5994399"/>
            <a:ext cx="8063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89B8B20-E06D-439F-95A2-3F6EC9F69286}"/>
              </a:ext>
            </a:extLst>
          </p:cNvPr>
          <p:cNvCxnSpPr/>
          <p:nvPr/>
        </p:nvCxnSpPr>
        <p:spPr>
          <a:xfrm>
            <a:off x="749300" y="6639043"/>
            <a:ext cx="8063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66E5CF0-107F-4718-89C6-51A8AD61E207}"/>
              </a:ext>
            </a:extLst>
          </p:cNvPr>
          <p:cNvCxnSpPr>
            <a:cxnSpLocks/>
          </p:cNvCxnSpPr>
          <p:nvPr/>
        </p:nvCxnSpPr>
        <p:spPr>
          <a:xfrm>
            <a:off x="749300" y="2905780"/>
            <a:ext cx="7974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540F5C1-F1C5-4C6B-8E34-1EB866D92154}"/>
              </a:ext>
            </a:extLst>
          </p:cNvPr>
          <p:cNvSpPr txBox="1"/>
          <p:nvPr/>
        </p:nvSpPr>
        <p:spPr>
          <a:xfrm>
            <a:off x="9036659" y="2859504"/>
            <a:ext cx="3022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전체 레이아웃 구성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테이블로만 작성된 웹사이트가 많이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단순한 대신 빠르다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최근의 프레임워크 대세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874797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402BA6-0310-2714-A0A6-7D0B7615E1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508" y="2719137"/>
            <a:ext cx="5297557" cy="35931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테이블</a:t>
            </a:r>
            <a:r>
              <a:rPr lang="en-US" altLang="ko-KR" b="1" dirty="0"/>
              <a:t>(table) </a:t>
            </a:r>
            <a:r>
              <a:rPr lang="ko-KR" altLang="en-US" b="1" dirty="0"/>
              <a:t>표</a:t>
            </a:r>
            <a:r>
              <a:rPr lang="en-US" altLang="ko-KR" b="1" dirty="0"/>
              <a:t>!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구글</a:t>
            </a:r>
            <a:r>
              <a:rPr lang="en-US" altLang="ko-KR" dirty="0">
                <a:sym typeface="Wingdings" panose="05000000000000000000" pitchFamily="2" charset="2"/>
              </a:rPr>
              <a:t>.COM</a:t>
            </a:r>
            <a:r>
              <a:rPr lang="ko-KR" altLang="en-US" dirty="0">
                <a:sym typeface="Wingdings" panose="05000000000000000000" pitchFamily="2" charset="2"/>
              </a:rPr>
              <a:t> 하단에 표를 삽입해보자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임시로 인기 검색어를 표현해보자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/>
              <a:t>전혀 꾸며지지 않은 기본 테이블이다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검색 창 아래 삽입</a:t>
            </a:r>
            <a:r>
              <a:rPr lang="en-US" altLang="ko-KR" dirty="0"/>
              <a:t>(</a:t>
            </a:r>
            <a:r>
              <a:rPr lang="ko-KR" altLang="en-US" dirty="0"/>
              <a:t>여기 저기 삽입해보자</a:t>
            </a:r>
            <a:r>
              <a:rPr lang="en-US" altLang="ko-KR" dirty="0"/>
              <a:t>.)</a:t>
            </a:r>
          </a:p>
          <a:p>
            <a:pPr lvl="2"/>
            <a:r>
              <a:rPr lang="ko-KR" altLang="en-US" dirty="0"/>
              <a:t>표 스타일 속성 </a:t>
            </a:r>
            <a:r>
              <a:rPr lang="en-US" altLang="ko-KR" dirty="0"/>
              <a:t>: </a:t>
            </a:r>
            <a:r>
              <a:rPr lang="ko-KR" altLang="en-US" dirty="0"/>
              <a:t>가운데 정렬</a:t>
            </a:r>
            <a:r>
              <a:rPr lang="en-US" altLang="ko-KR" dirty="0"/>
              <a:t>, </a:t>
            </a:r>
            <a:r>
              <a:rPr lang="ko-KR" altLang="en-US" dirty="0"/>
              <a:t>테두리 굵기 </a:t>
            </a:r>
            <a:r>
              <a:rPr lang="en-US" altLang="ko-KR" dirty="0"/>
              <a:t>1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9B853-359C-4BB7-9F21-4ECC1011CFA0}"/>
              </a:ext>
            </a:extLst>
          </p:cNvPr>
          <p:cNvSpPr txBox="1"/>
          <p:nvPr/>
        </p:nvSpPr>
        <p:spPr>
          <a:xfrm>
            <a:off x="613861" y="4211985"/>
            <a:ext cx="55872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</a:rPr>
              <a:t>&lt;table style="margin-left: auto; margin-right: auto;" border="1"&gt; &lt;! </a:t>
            </a:r>
            <a:r>
              <a:rPr lang="ko-KR" altLang="en-US" sz="1400" dirty="0">
                <a:highlight>
                  <a:srgbClr val="FFFF00"/>
                </a:highlight>
              </a:rPr>
              <a:t>테이블을 정의합니다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&lt;caption&gt;</a:t>
            </a:r>
            <a:r>
              <a:rPr lang="ko-KR" altLang="en-US" sz="1400" dirty="0">
                <a:highlight>
                  <a:srgbClr val="FFFF00"/>
                </a:highlight>
              </a:rPr>
              <a:t>인기 검색어</a:t>
            </a:r>
            <a:r>
              <a:rPr lang="en-US" altLang="ko-KR" sz="1400" dirty="0">
                <a:highlight>
                  <a:srgbClr val="FFFF00"/>
                </a:highlight>
              </a:rPr>
              <a:t>&lt;/caption&gt; &lt;! </a:t>
            </a:r>
            <a:r>
              <a:rPr lang="ko-KR" altLang="en-US" sz="1400" dirty="0">
                <a:highlight>
                  <a:srgbClr val="FFFF00"/>
                </a:highlight>
              </a:rPr>
              <a:t>테이블 제목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</a:t>
            </a:r>
            <a:r>
              <a:rPr lang="en-US" altLang="ko-KR" sz="1400" dirty="0" err="1">
                <a:highlight>
                  <a:srgbClr val="FFFF00"/>
                </a:highlight>
              </a:rPr>
              <a:t>tbody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	&lt;tr&gt;&lt;td&gt;</a:t>
            </a:r>
            <a:r>
              <a:rPr lang="ko-KR" altLang="en-US" sz="1400" dirty="0">
                <a:highlight>
                  <a:srgbClr val="FFFF00"/>
                </a:highlight>
              </a:rPr>
              <a:t>영화</a:t>
            </a:r>
            <a:r>
              <a:rPr lang="en-US" altLang="ko-KR" sz="1400" dirty="0">
                <a:highlight>
                  <a:srgbClr val="FFFF00"/>
                </a:highlight>
              </a:rPr>
              <a:t>&lt;/td&gt;&lt;td&gt;</a:t>
            </a:r>
            <a:r>
              <a:rPr lang="ko-KR" altLang="en-US" sz="1400" dirty="0">
                <a:highlight>
                  <a:srgbClr val="FFFF00"/>
                </a:highlight>
              </a:rPr>
              <a:t>아저씨</a:t>
            </a:r>
            <a:r>
              <a:rPr lang="en-US" altLang="ko-KR" sz="1400" dirty="0">
                <a:highlight>
                  <a:srgbClr val="FFFF00"/>
                </a:highlight>
              </a:rPr>
              <a:t>&lt;/td&gt;&lt;td&gt;</a:t>
            </a:r>
            <a:r>
              <a:rPr lang="ko-KR" altLang="en-US" sz="1400" dirty="0">
                <a:highlight>
                  <a:srgbClr val="FFFF00"/>
                </a:highlight>
              </a:rPr>
              <a:t>어머니</a:t>
            </a:r>
            <a:r>
              <a:rPr lang="en-US" altLang="ko-KR" sz="1400" dirty="0">
                <a:highlight>
                  <a:srgbClr val="FFFF00"/>
                </a:highlight>
              </a:rPr>
              <a:t>&lt;/td&gt;&lt;/tr&gt;&lt;! 1</a:t>
            </a:r>
            <a:r>
              <a:rPr lang="ko-KR" altLang="en-US" sz="1400" dirty="0">
                <a:highlight>
                  <a:srgbClr val="FFFF00"/>
                </a:highlight>
              </a:rPr>
              <a:t>행 추가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	&lt;tr&gt;&lt;td&gt;</a:t>
            </a:r>
            <a:r>
              <a:rPr lang="ko-KR" altLang="en-US" sz="1400" dirty="0">
                <a:highlight>
                  <a:srgbClr val="FFFF00"/>
                </a:highlight>
              </a:rPr>
              <a:t>음악</a:t>
            </a:r>
            <a:r>
              <a:rPr lang="en-US" altLang="ko-KR" sz="1400" dirty="0">
                <a:highlight>
                  <a:srgbClr val="FFFF00"/>
                </a:highlight>
              </a:rPr>
              <a:t>&lt;/td&gt;&lt;td&gt;KPOP&lt;/td&gt;&lt;td&gt;JPOP&lt;/td&gt;&lt;/tr&gt; &lt;! 2</a:t>
            </a:r>
            <a:r>
              <a:rPr lang="ko-KR" altLang="en-US" sz="1400" dirty="0">
                <a:highlight>
                  <a:srgbClr val="FFFF00"/>
                </a:highlight>
              </a:rPr>
              <a:t>행 추가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&lt;/</a:t>
            </a:r>
            <a:r>
              <a:rPr lang="en-US" altLang="ko-KR" sz="1400" dirty="0" err="1">
                <a:highlight>
                  <a:srgbClr val="FFFF00"/>
                </a:highlight>
              </a:rPr>
              <a:t>tbody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&lt;/table&gt;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19695-8EC3-93EA-84C8-CA271A6F82DB}"/>
              </a:ext>
            </a:extLst>
          </p:cNvPr>
          <p:cNvSpPr txBox="1"/>
          <p:nvPr/>
        </p:nvSpPr>
        <p:spPr>
          <a:xfrm>
            <a:off x="8003004" y="4555776"/>
            <a:ext cx="303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다양하게 테스트 해보자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354622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B1C79D2-5B4E-1850-976B-E7819269D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287996"/>
            <a:ext cx="5178095" cy="40243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테이블</a:t>
            </a:r>
            <a:r>
              <a:rPr lang="en-US" altLang="ko-KR" b="1" dirty="0"/>
              <a:t>(table) </a:t>
            </a:r>
            <a:r>
              <a:rPr lang="ko-KR" altLang="en-US" b="1" dirty="0"/>
              <a:t>표</a:t>
            </a:r>
            <a:r>
              <a:rPr lang="en-US" altLang="ko-KR" b="1" dirty="0"/>
              <a:t>!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표는 다양한 형태로 표현할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표를 조금 더 수정해보자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/>
              <a:t>추가 </a:t>
            </a:r>
            <a:r>
              <a:rPr lang="en-US" altLang="ko-KR" dirty="0"/>
              <a:t>: </a:t>
            </a:r>
            <a:r>
              <a:rPr lang="ko-KR" altLang="en-US" dirty="0"/>
              <a:t>표 크기 </a:t>
            </a:r>
            <a:r>
              <a:rPr lang="en-US" altLang="ko-KR" dirty="0"/>
              <a:t>500, </a:t>
            </a:r>
            <a:r>
              <a:rPr lang="ko-KR" altLang="en-US" dirty="0"/>
              <a:t>행 </a:t>
            </a:r>
            <a:r>
              <a:rPr lang="ko-KR" altLang="en-US" dirty="0" err="1"/>
              <a:t>렬</a:t>
            </a:r>
            <a:r>
              <a:rPr lang="ko-KR" altLang="en-US" dirty="0"/>
              <a:t> 사이즈와 색 적용</a:t>
            </a:r>
            <a:endParaRPr lang="en-US" altLang="ko-KR" dirty="0"/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D92C5-0F22-4E6F-8A0C-104096E7274D}"/>
              </a:ext>
            </a:extLst>
          </p:cNvPr>
          <p:cNvSpPr txBox="1"/>
          <p:nvPr/>
        </p:nvSpPr>
        <p:spPr>
          <a:xfrm>
            <a:off x="656223" y="3193225"/>
            <a:ext cx="655084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</a:rPr>
              <a:t>&lt;table style="margin-left: auto; margin-right: auto;" border="1" width="500"&gt; &lt;! </a:t>
            </a:r>
            <a:r>
              <a:rPr lang="ko-KR" altLang="en-US" sz="1400" dirty="0">
                <a:highlight>
                  <a:srgbClr val="FFFF00"/>
                </a:highlight>
              </a:rPr>
              <a:t>테이블을 정의합니다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&lt;caption&gt;</a:t>
            </a:r>
            <a:r>
              <a:rPr lang="ko-KR" altLang="en-US" sz="1400" dirty="0">
                <a:highlight>
                  <a:srgbClr val="FFFF00"/>
                </a:highlight>
              </a:rPr>
              <a:t>인기 검색어</a:t>
            </a:r>
            <a:r>
              <a:rPr lang="en-US" altLang="ko-KR" sz="1400" dirty="0">
                <a:highlight>
                  <a:srgbClr val="FFFF00"/>
                </a:highlight>
              </a:rPr>
              <a:t>&lt;/caption&gt; &lt;! </a:t>
            </a:r>
            <a:r>
              <a:rPr lang="ko-KR" altLang="en-US" sz="1400" dirty="0">
                <a:highlight>
                  <a:srgbClr val="FFFF00"/>
                </a:highlight>
              </a:rPr>
              <a:t>테이블 제목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</a:t>
            </a:r>
            <a:r>
              <a:rPr lang="en-US" altLang="ko-KR" sz="1400" dirty="0" err="1">
                <a:highlight>
                  <a:srgbClr val="FFFF00"/>
                </a:highlight>
              </a:rPr>
              <a:t>tbody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&lt;tr&gt;&lt;td </a:t>
            </a:r>
            <a:r>
              <a:rPr lang="en-US" altLang="ko-KR" sz="1400" dirty="0" err="1">
                <a:highlight>
                  <a:srgbClr val="FFFF00"/>
                </a:highlight>
              </a:rPr>
              <a:t>bgcolor</a:t>
            </a:r>
            <a:r>
              <a:rPr lang="en-US" altLang="ko-KR" sz="1400" dirty="0">
                <a:highlight>
                  <a:srgbClr val="FFFF00"/>
                </a:highlight>
              </a:rPr>
              <a:t>="green" width="50"&gt;&lt;b&gt;</a:t>
            </a:r>
            <a:r>
              <a:rPr lang="ko-KR" altLang="en-US" sz="1400" dirty="0">
                <a:highlight>
                  <a:srgbClr val="FFFF00"/>
                </a:highlight>
              </a:rPr>
              <a:t>영화</a:t>
            </a:r>
            <a:r>
              <a:rPr lang="en-US" altLang="ko-KR" sz="1400" dirty="0">
                <a:highlight>
                  <a:srgbClr val="FFFF00"/>
                </a:highlight>
              </a:rPr>
              <a:t>&lt;/b&gt;&lt;/td&gt;&lt;td width="80" </a:t>
            </a:r>
            <a:r>
              <a:rPr lang="en-US" altLang="ko-KR" sz="1400" dirty="0" err="1">
                <a:highlight>
                  <a:srgbClr val="FFFF00"/>
                </a:highlight>
              </a:rPr>
              <a:t>bgcolor</a:t>
            </a:r>
            <a:r>
              <a:rPr lang="en-US" altLang="ko-KR" sz="1400" dirty="0">
                <a:highlight>
                  <a:srgbClr val="FFFF00"/>
                </a:highlight>
              </a:rPr>
              <a:t>="blue"&gt;</a:t>
            </a:r>
            <a:r>
              <a:rPr lang="ko-KR" altLang="en-US" sz="1400" dirty="0">
                <a:highlight>
                  <a:srgbClr val="FFFF00"/>
                </a:highlight>
              </a:rPr>
              <a:t>아저씨</a:t>
            </a:r>
            <a:r>
              <a:rPr lang="en-US" altLang="ko-KR" sz="1400" dirty="0">
                <a:highlight>
                  <a:srgbClr val="FFFF00"/>
                </a:highlight>
              </a:rPr>
              <a:t>&lt;/td&gt;&lt;td width="100"&gt;</a:t>
            </a:r>
            <a:r>
              <a:rPr lang="ko-KR" altLang="en-US" sz="1400" dirty="0">
                <a:highlight>
                  <a:srgbClr val="FFFF00"/>
                </a:highlight>
              </a:rPr>
              <a:t>어머니</a:t>
            </a:r>
            <a:r>
              <a:rPr lang="en-US" altLang="ko-KR" sz="1400" dirty="0">
                <a:highlight>
                  <a:srgbClr val="FFFF00"/>
                </a:highlight>
              </a:rPr>
              <a:t>&lt;/td&gt;&lt;td width="100"&gt;</a:t>
            </a:r>
            <a:r>
              <a:rPr lang="ko-KR" altLang="en-US" sz="1400" dirty="0" err="1">
                <a:highlight>
                  <a:srgbClr val="FFFF00"/>
                </a:highlight>
              </a:rPr>
              <a:t>헬머니</a:t>
            </a:r>
            <a:r>
              <a:rPr lang="en-US" altLang="ko-KR" sz="1400" dirty="0">
                <a:highlight>
                  <a:srgbClr val="FFFF00"/>
                </a:highlight>
              </a:rPr>
              <a:t>&lt;/td&gt;&lt;td&gt;</a:t>
            </a:r>
            <a:r>
              <a:rPr lang="ko-KR" altLang="en-US" sz="1400" dirty="0">
                <a:highlight>
                  <a:srgbClr val="FFFF00"/>
                </a:highlight>
              </a:rPr>
              <a:t>할부지</a:t>
            </a:r>
            <a:r>
              <a:rPr lang="en-US" altLang="ko-KR" sz="1400" dirty="0">
                <a:highlight>
                  <a:srgbClr val="FFFF00"/>
                </a:highlight>
              </a:rPr>
              <a:t>&lt;/td&gt;&lt;/tr&gt; &lt;! 1</a:t>
            </a:r>
            <a:r>
              <a:rPr lang="ko-KR" altLang="en-US" sz="1400" dirty="0">
                <a:highlight>
                  <a:srgbClr val="FFFF00"/>
                </a:highlight>
              </a:rPr>
              <a:t>행 추가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&lt;tr </a:t>
            </a:r>
            <a:r>
              <a:rPr lang="en-US" altLang="ko-KR" sz="1400" dirty="0" err="1">
                <a:highlight>
                  <a:srgbClr val="FFFF00"/>
                </a:highlight>
              </a:rPr>
              <a:t>bgcolor</a:t>
            </a:r>
            <a:r>
              <a:rPr lang="en-US" altLang="ko-KR" sz="1400" dirty="0">
                <a:highlight>
                  <a:srgbClr val="FFFF00"/>
                </a:highlight>
              </a:rPr>
              <a:t>="red"&gt;&lt;td width="50"&gt;</a:t>
            </a:r>
            <a:r>
              <a:rPr lang="ko-KR" altLang="en-US" sz="1400" dirty="0">
                <a:highlight>
                  <a:srgbClr val="FFFF00"/>
                </a:highlight>
              </a:rPr>
              <a:t>음악</a:t>
            </a:r>
            <a:r>
              <a:rPr lang="en-US" altLang="ko-KR" sz="1400" dirty="0">
                <a:highlight>
                  <a:srgbClr val="FFFF00"/>
                </a:highlight>
              </a:rPr>
              <a:t>&lt;/td&gt;&lt;td&gt;KPOP&lt;/td&gt;&lt;td&gt;JPOP&lt;/td&gt;&lt;td&gt;ROCK&lt;/td&gt;&lt;td&gt;EUROBEAT&lt;/td&gt;&lt;/tr&gt; &lt;! 2</a:t>
            </a:r>
            <a:r>
              <a:rPr lang="ko-KR" altLang="en-US" sz="1400" dirty="0">
                <a:highlight>
                  <a:srgbClr val="FFFF00"/>
                </a:highlight>
              </a:rPr>
              <a:t>행 추가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&lt;/</a:t>
            </a:r>
            <a:r>
              <a:rPr lang="en-US" altLang="ko-KR" sz="1400" dirty="0" err="1">
                <a:highlight>
                  <a:srgbClr val="FFFF00"/>
                </a:highlight>
              </a:rPr>
              <a:t>tbody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&lt;/table&gt; 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87578-1E34-54CA-7C93-8DC0017E4353}"/>
              </a:ext>
            </a:extLst>
          </p:cNvPr>
          <p:cNvSpPr txBox="1"/>
          <p:nvPr/>
        </p:nvSpPr>
        <p:spPr>
          <a:xfrm>
            <a:off x="8003004" y="4555776"/>
            <a:ext cx="303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다양하게 테스트 해보자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83422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43460DA-25AA-79BF-52DF-70126DD5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062" y="2390254"/>
            <a:ext cx="5019347" cy="39220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테이블</a:t>
            </a:r>
            <a:r>
              <a:rPr lang="en-US" altLang="ko-KR" b="1" dirty="0"/>
              <a:t>(table) </a:t>
            </a:r>
            <a:r>
              <a:rPr lang="ko-KR" altLang="en-US" b="1" dirty="0"/>
              <a:t>표</a:t>
            </a:r>
            <a:r>
              <a:rPr lang="en-US" altLang="ko-KR" b="1" dirty="0"/>
              <a:t>!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표는 다양한 형태로 표현할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표를 조금 더 수정해보자</a:t>
            </a:r>
            <a:r>
              <a:rPr lang="en-US" altLang="ko-KR" dirty="0">
                <a:sym typeface="Wingdings" panose="05000000000000000000" pitchFamily="2" charset="2"/>
              </a:rPr>
              <a:t>. (</a:t>
            </a:r>
            <a:r>
              <a:rPr lang="ko-KR" altLang="en-US" dirty="0">
                <a:sym typeface="Wingdings" panose="05000000000000000000" pitchFamily="2" charset="2"/>
              </a:rPr>
              <a:t>병합 적용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ko-KR" altLang="en-US" dirty="0"/>
              <a:t>추가 </a:t>
            </a:r>
            <a:r>
              <a:rPr lang="en-US" altLang="ko-KR" dirty="0"/>
              <a:t>: 3</a:t>
            </a:r>
            <a:r>
              <a:rPr lang="ko-KR" altLang="en-US" dirty="0"/>
              <a:t>행 추가</a:t>
            </a:r>
            <a:r>
              <a:rPr lang="en-US" altLang="ko-KR" dirty="0"/>
              <a:t>, 1</a:t>
            </a:r>
            <a:r>
              <a:rPr lang="ko-KR" altLang="en-US" dirty="0"/>
              <a:t>행 </a:t>
            </a:r>
            <a:r>
              <a:rPr lang="en-US" altLang="ko-KR" dirty="0"/>
              <a:t>TD</a:t>
            </a:r>
            <a:r>
              <a:rPr lang="ko-KR" altLang="en-US" dirty="0"/>
              <a:t>를 병합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), </a:t>
            </a:r>
            <a:r>
              <a:rPr lang="ko-KR" altLang="en-US" dirty="0"/>
              <a:t>끝 </a:t>
            </a:r>
            <a:r>
              <a:rPr lang="en-US" altLang="ko-KR" dirty="0"/>
              <a:t>TD</a:t>
            </a:r>
            <a:r>
              <a:rPr lang="ko-KR" altLang="en-US" dirty="0"/>
              <a:t>를 병합</a:t>
            </a:r>
            <a:r>
              <a:rPr lang="en-US" altLang="ko-KR" dirty="0"/>
              <a:t>(</a:t>
            </a:r>
            <a:r>
              <a:rPr lang="ko-KR" altLang="en-US" dirty="0"/>
              <a:t>세로</a:t>
            </a:r>
            <a:r>
              <a:rPr lang="en-US" altLang="ko-KR" dirty="0"/>
              <a:t>)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D92C5-0F22-4E6F-8A0C-104096E7274D}"/>
              </a:ext>
            </a:extLst>
          </p:cNvPr>
          <p:cNvSpPr txBox="1"/>
          <p:nvPr/>
        </p:nvSpPr>
        <p:spPr>
          <a:xfrm>
            <a:off x="593540" y="3228320"/>
            <a:ext cx="662226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</a:rPr>
              <a:t>&lt;table style="margin-left: auto; margin-right: auto;" border="1" width="500"&gt; &lt;! </a:t>
            </a:r>
            <a:r>
              <a:rPr lang="ko-KR" altLang="en-US" sz="1400" dirty="0">
                <a:highlight>
                  <a:srgbClr val="FFFF00"/>
                </a:highlight>
              </a:rPr>
              <a:t>테이블을 정의합니다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&lt;caption&gt;</a:t>
            </a:r>
            <a:r>
              <a:rPr lang="ko-KR" altLang="en-US" sz="1400" dirty="0">
                <a:highlight>
                  <a:srgbClr val="FFFF00"/>
                </a:highlight>
              </a:rPr>
              <a:t>인기 검색어</a:t>
            </a:r>
            <a:r>
              <a:rPr lang="en-US" altLang="ko-KR" sz="1400" dirty="0">
                <a:highlight>
                  <a:srgbClr val="FFFF00"/>
                </a:highlight>
              </a:rPr>
              <a:t>&lt;/caption&gt; &lt;! </a:t>
            </a:r>
            <a:r>
              <a:rPr lang="ko-KR" altLang="en-US" sz="1400" dirty="0">
                <a:highlight>
                  <a:srgbClr val="FFFF00"/>
                </a:highlight>
              </a:rPr>
              <a:t>테이블 제목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</a:t>
            </a:r>
            <a:r>
              <a:rPr lang="en-US" altLang="ko-KR" sz="1400" dirty="0" err="1">
                <a:highlight>
                  <a:srgbClr val="FFFF00"/>
                </a:highlight>
              </a:rPr>
              <a:t>tbody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&lt;tr&gt;&lt;td </a:t>
            </a:r>
            <a:r>
              <a:rPr lang="en-US" altLang="ko-KR" sz="1400" dirty="0" err="1">
                <a:highlight>
                  <a:srgbClr val="FFFF00"/>
                </a:highlight>
              </a:rPr>
              <a:t>bgcolor</a:t>
            </a:r>
            <a:r>
              <a:rPr lang="en-US" altLang="ko-KR" sz="1400" dirty="0">
                <a:highlight>
                  <a:srgbClr val="FFFF00"/>
                </a:highlight>
              </a:rPr>
              <a:t>="green" width="50"&gt;&lt;b&gt;</a:t>
            </a:r>
            <a:r>
              <a:rPr lang="ko-KR" altLang="en-US" sz="1400" dirty="0">
                <a:highlight>
                  <a:srgbClr val="FFFF00"/>
                </a:highlight>
              </a:rPr>
              <a:t>영화</a:t>
            </a:r>
            <a:r>
              <a:rPr lang="en-US" altLang="ko-KR" sz="1400" dirty="0">
                <a:highlight>
                  <a:srgbClr val="FFFF00"/>
                </a:highlight>
              </a:rPr>
              <a:t>&lt;/b&gt;&lt;/td&gt;&lt;td width="80" </a:t>
            </a:r>
            <a:r>
              <a:rPr lang="en-US" altLang="ko-KR" sz="1400" dirty="0" err="1">
                <a:highlight>
                  <a:srgbClr val="FFFF00"/>
                </a:highlight>
              </a:rPr>
              <a:t>bgcolor</a:t>
            </a:r>
            <a:r>
              <a:rPr lang="en-US" altLang="ko-KR" sz="1400" dirty="0">
                <a:highlight>
                  <a:srgbClr val="FFFF00"/>
                </a:highlight>
              </a:rPr>
              <a:t>="blue"&gt;</a:t>
            </a:r>
            <a:r>
              <a:rPr lang="ko-KR" altLang="en-US" sz="1400" dirty="0">
                <a:highlight>
                  <a:srgbClr val="FFFF00"/>
                </a:highlight>
              </a:rPr>
              <a:t>아저씨</a:t>
            </a:r>
            <a:r>
              <a:rPr lang="en-US" altLang="ko-KR" sz="1400" dirty="0">
                <a:highlight>
                  <a:srgbClr val="FFFF00"/>
                </a:highlight>
              </a:rPr>
              <a:t>&lt;/td&gt;&lt;td width="80" </a:t>
            </a:r>
            <a:r>
              <a:rPr lang="en-US" altLang="ko-KR" sz="1400" dirty="0" err="1">
                <a:highlight>
                  <a:srgbClr val="FFFF00"/>
                </a:highlight>
              </a:rPr>
              <a:t>bgcolor</a:t>
            </a:r>
            <a:r>
              <a:rPr lang="en-US" altLang="ko-KR" sz="1400" dirty="0">
                <a:highlight>
                  <a:srgbClr val="FFFF00"/>
                </a:highlight>
              </a:rPr>
              <a:t>="blue"&gt;</a:t>
            </a:r>
            <a:r>
              <a:rPr lang="ko-KR" altLang="en-US" sz="1400" dirty="0">
                <a:highlight>
                  <a:srgbClr val="FFFF00"/>
                </a:highlight>
              </a:rPr>
              <a:t>아저씨</a:t>
            </a:r>
            <a:r>
              <a:rPr lang="en-US" altLang="ko-KR" sz="1400" dirty="0">
                <a:highlight>
                  <a:srgbClr val="FFFF00"/>
                </a:highlight>
              </a:rPr>
              <a:t>&lt;/td&gt;&lt;td width="100"&gt;</a:t>
            </a:r>
            <a:r>
              <a:rPr lang="ko-KR" altLang="en-US" sz="1400" dirty="0">
                <a:highlight>
                  <a:srgbClr val="FFFF00"/>
                </a:highlight>
              </a:rPr>
              <a:t>어머니</a:t>
            </a:r>
            <a:r>
              <a:rPr lang="en-US" altLang="ko-KR" sz="1400" dirty="0">
                <a:highlight>
                  <a:srgbClr val="FFFF00"/>
                </a:highlight>
              </a:rPr>
              <a:t>&lt;/td&gt;&lt;td width="100"&gt;</a:t>
            </a:r>
            <a:r>
              <a:rPr lang="ko-KR" altLang="en-US" sz="1400" dirty="0" err="1">
                <a:highlight>
                  <a:srgbClr val="FFFF00"/>
                </a:highlight>
              </a:rPr>
              <a:t>헬머니</a:t>
            </a:r>
            <a:r>
              <a:rPr lang="en-US" altLang="ko-KR" sz="1400" dirty="0">
                <a:highlight>
                  <a:srgbClr val="FFFF00"/>
                </a:highlight>
              </a:rPr>
              <a:t>&lt;/td&gt;&lt;td&gt;</a:t>
            </a:r>
            <a:r>
              <a:rPr lang="ko-KR" altLang="en-US" sz="1400" dirty="0">
                <a:highlight>
                  <a:srgbClr val="FFFF00"/>
                </a:highlight>
              </a:rPr>
              <a:t>할부지</a:t>
            </a:r>
            <a:r>
              <a:rPr lang="en-US" altLang="ko-KR" sz="1400" dirty="0">
                <a:highlight>
                  <a:srgbClr val="FFFF00"/>
                </a:highlight>
              </a:rPr>
              <a:t>&lt;/td&gt;&lt;/tr&gt; &lt;! 1</a:t>
            </a:r>
            <a:r>
              <a:rPr lang="ko-KR" altLang="en-US" sz="1400" dirty="0">
                <a:highlight>
                  <a:srgbClr val="FFFF00"/>
                </a:highlight>
              </a:rPr>
              <a:t>행 추가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&lt;tr </a:t>
            </a:r>
            <a:r>
              <a:rPr lang="en-US" altLang="ko-KR" sz="1400" dirty="0" err="1">
                <a:highlight>
                  <a:srgbClr val="FFFF00"/>
                </a:highlight>
              </a:rPr>
              <a:t>bgcolor</a:t>
            </a:r>
            <a:r>
              <a:rPr lang="en-US" altLang="ko-KR" sz="1400" dirty="0">
                <a:highlight>
                  <a:srgbClr val="FFFF00"/>
                </a:highlight>
              </a:rPr>
              <a:t>="red"&gt;&lt;td width="50"&gt;</a:t>
            </a:r>
            <a:r>
              <a:rPr lang="ko-KR" altLang="en-US" sz="1400" dirty="0">
                <a:highlight>
                  <a:srgbClr val="FFFF00"/>
                </a:highlight>
              </a:rPr>
              <a:t>음악</a:t>
            </a:r>
            <a:r>
              <a:rPr lang="en-US" altLang="ko-KR" sz="1400" dirty="0">
                <a:highlight>
                  <a:srgbClr val="FFFF00"/>
                </a:highlight>
              </a:rPr>
              <a:t>&lt;/td&gt;&lt;td&gt;KPOP&lt;/td&gt;&lt;td&gt;JPOP&lt;/td&gt;&lt;td&gt;ROCK1&lt;/td&gt;&lt;td&gt;ROCK2&lt;/td&gt;&lt;td </a:t>
            </a:r>
            <a:r>
              <a:rPr lang="en-US" altLang="ko-KR" sz="1400" dirty="0" err="1">
                <a:highlight>
                  <a:srgbClr val="FFFF00"/>
                </a:highlight>
              </a:rPr>
              <a:t>rowspan</a:t>
            </a:r>
            <a:r>
              <a:rPr lang="en-US" altLang="ko-KR" sz="1400" dirty="0">
                <a:highlight>
                  <a:srgbClr val="FFFF00"/>
                </a:highlight>
              </a:rPr>
              <a:t>="2"&gt;EUROBEAT&lt;/td&gt;&lt;/tr&gt; &lt;! 2</a:t>
            </a:r>
            <a:r>
              <a:rPr lang="ko-KR" altLang="en-US" sz="1400" dirty="0">
                <a:highlight>
                  <a:srgbClr val="FFFF00"/>
                </a:highlight>
              </a:rPr>
              <a:t>행 추가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&lt;tr </a:t>
            </a:r>
            <a:r>
              <a:rPr lang="en-US" altLang="ko-KR" sz="1400" dirty="0" err="1">
                <a:highlight>
                  <a:srgbClr val="FFFF00"/>
                </a:highlight>
              </a:rPr>
              <a:t>bgcolor</a:t>
            </a:r>
            <a:r>
              <a:rPr lang="en-US" altLang="ko-KR" sz="1400" dirty="0">
                <a:highlight>
                  <a:srgbClr val="FFFF00"/>
                </a:highlight>
              </a:rPr>
              <a:t>="red"&gt;&lt;td </a:t>
            </a:r>
            <a:r>
              <a:rPr lang="en-US" altLang="ko-KR" sz="1400" dirty="0" err="1">
                <a:highlight>
                  <a:srgbClr val="FFFF00"/>
                </a:highlight>
              </a:rPr>
              <a:t>colspan</a:t>
            </a:r>
            <a:r>
              <a:rPr lang="en-US" altLang="ko-KR" sz="1400" dirty="0">
                <a:highlight>
                  <a:srgbClr val="FFFF00"/>
                </a:highlight>
              </a:rPr>
              <a:t>="2" width="50"&gt;</a:t>
            </a:r>
            <a:r>
              <a:rPr lang="ko-KR" altLang="en-US" sz="1400" dirty="0">
                <a:highlight>
                  <a:srgbClr val="FFFF00"/>
                </a:highlight>
              </a:rPr>
              <a:t>게임</a:t>
            </a:r>
            <a:r>
              <a:rPr lang="en-US" altLang="ko-KR" sz="1400" dirty="0">
                <a:highlight>
                  <a:srgbClr val="FFFF00"/>
                </a:highlight>
              </a:rPr>
              <a:t>&lt;/td&gt;&lt;td&gt;LOL&lt;/td&gt;&lt;td&gt;WOW&lt;/td&gt;&lt;td&gt;SUDDEN&lt;/td&gt;&lt;/tr&gt; &lt;! 3</a:t>
            </a:r>
            <a:r>
              <a:rPr lang="ko-KR" altLang="en-US" sz="1400" dirty="0">
                <a:highlight>
                  <a:srgbClr val="FFFF00"/>
                </a:highlight>
              </a:rPr>
              <a:t>행 추가</a:t>
            </a:r>
            <a:r>
              <a:rPr lang="en-US" altLang="ko-KR" sz="1400" dirty="0">
                <a:highlight>
                  <a:srgbClr val="FFFF00"/>
                </a:highlight>
              </a:rPr>
              <a:t>.&gt;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	&lt;/</a:t>
            </a:r>
            <a:r>
              <a:rPr lang="en-US" altLang="ko-KR" sz="1400" dirty="0" err="1">
                <a:highlight>
                  <a:srgbClr val="FFFF00"/>
                </a:highlight>
              </a:rPr>
              <a:t>tbody</a:t>
            </a:r>
            <a:r>
              <a:rPr lang="en-US" altLang="ko-KR" sz="1400" dirty="0">
                <a:highlight>
                  <a:srgbClr val="FFFF00"/>
                </a:highlight>
              </a:rPr>
              <a:t>&gt;</a:t>
            </a:r>
          </a:p>
          <a:p>
            <a:r>
              <a:rPr lang="en-US" altLang="ko-KR" sz="1400" dirty="0">
                <a:highlight>
                  <a:srgbClr val="FFFF00"/>
                </a:highlight>
              </a:rPr>
              <a:t>&lt;/table&gt; 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8914E-0F91-B0A3-D846-75DDAC3042C3}"/>
              </a:ext>
            </a:extLst>
          </p:cNvPr>
          <p:cNvSpPr txBox="1"/>
          <p:nvPr/>
        </p:nvSpPr>
        <p:spPr>
          <a:xfrm>
            <a:off x="8003004" y="4555776"/>
            <a:ext cx="303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다양하게 테스트 해보자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396481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505C48-C2AC-14EE-B5BF-6CF4A19B6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5528" y="4150895"/>
            <a:ext cx="5769772" cy="2161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3</a:t>
            </a:r>
            <a:r>
              <a:rPr lang="ko-KR" altLang="en-US" b="1" dirty="0"/>
              <a:t>주차 응용 문제 풀기 </a:t>
            </a:r>
            <a:r>
              <a:rPr lang="en-US" altLang="ko-KR" b="1" dirty="0"/>
              <a:t>– 10</a:t>
            </a:r>
            <a:r>
              <a:rPr lang="ko-KR" altLang="en-US" b="1" dirty="0"/>
              <a:t>분</a:t>
            </a:r>
            <a:r>
              <a:rPr lang="en-US" altLang="ko-KR" b="1" dirty="0"/>
              <a:t>~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다음과 같이 표를 수정하고 속성을 수정한다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행 </a:t>
            </a:r>
            <a:r>
              <a:rPr lang="en-US" altLang="ko-KR" dirty="0">
                <a:sym typeface="Wingdings" panose="05000000000000000000" pitchFamily="2" charset="2"/>
              </a:rPr>
              <a:t>tr</a:t>
            </a:r>
            <a:r>
              <a:rPr lang="ko-KR" altLang="en-US" dirty="0">
                <a:sym typeface="Wingdings" panose="05000000000000000000" pitchFamily="2" charset="2"/>
              </a:rPr>
              <a:t>을 외부 사이트 링크로 추가한다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병합이 필요하다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진하게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행 </a:t>
            </a:r>
            <a:r>
              <a:rPr lang="en-US" altLang="ko-KR" dirty="0">
                <a:sym typeface="Wingdings" panose="05000000000000000000" pitchFamily="2" charset="2"/>
              </a:rPr>
              <a:t>tr</a:t>
            </a:r>
            <a:r>
              <a:rPr lang="ko-KR" altLang="en-US" dirty="0">
                <a:sym typeface="Wingdings" panose="05000000000000000000" pitchFamily="2" charset="2"/>
              </a:rPr>
              <a:t>을 네이버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네이트로 구분한다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이미지 링크와 같이 클릭하면 사이트로 이동됨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새 탭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행의 네이트 글씨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dirty="0">
                <a:sym typeface="Wingdings" panose="05000000000000000000" pitchFamily="2" charset="2"/>
              </a:rPr>
              <a:t>흰색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백그라운드 컬러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직접 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값 입력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  <a:hlinkClick r:id="rId4"/>
              </a:rPr>
              <a:t>사이트 접속해서 색상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실습 결과 확인 </a:t>
            </a:r>
            <a:r>
              <a:rPr lang="en-US" altLang="ko-KR" dirty="0">
                <a:sym typeface="Wingdings" panose="05000000000000000000" pitchFamily="2" charset="2"/>
              </a:rPr>
              <a:t>– Q / A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클릭하면 사이트로 </a:t>
            </a:r>
            <a:r>
              <a:rPr lang="ko-KR" altLang="en-US" dirty="0" err="1">
                <a:sym typeface="Wingdings" panose="05000000000000000000" pitchFamily="2" charset="2"/>
              </a:rPr>
              <a:t>새탭이</a:t>
            </a:r>
            <a:r>
              <a:rPr lang="ko-KR" altLang="en-US" dirty="0">
                <a:sym typeface="Wingdings" panose="05000000000000000000" pitchFamily="2" charset="2"/>
              </a:rPr>
              <a:t> 열린다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89244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1229954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부트스트랩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/>
              <a:t>오늘의 </a:t>
            </a:r>
            <a:r>
              <a:rPr lang="ko-KR" altLang="en-US" sz="3200" b="1" dirty="0" err="1"/>
              <a:t>할일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- 4</a:t>
            </a:r>
            <a:endParaRPr lang="ko-KR" altLang="en-US" sz="32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0B93406-1793-47EE-B95A-701E1DBB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4E45EC-0343-4CC3-885C-22AA90244257}"/>
              </a:ext>
            </a:extLst>
          </p:cNvPr>
          <p:cNvSpPr/>
          <p:nvPr/>
        </p:nvSpPr>
        <p:spPr>
          <a:xfrm>
            <a:off x="799286" y="3818239"/>
            <a:ext cx="475482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/>
              <a:t>Bootstrap </a:t>
            </a:r>
            <a:r>
              <a:rPr lang="ko-KR" altLang="en-US" sz="2800" b="1" dirty="0"/>
              <a:t>소개 및 사용방법</a:t>
            </a:r>
            <a:endParaRPr lang="en-US" altLang="ko-KR" sz="2800" b="1" dirty="0"/>
          </a:p>
          <a:p>
            <a:pPr lvl="0">
              <a:defRPr/>
            </a:pPr>
            <a:endParaRPr lang="en-US" altLang="ko-KR" sz="2800" b="1" dirty="0"/>
          </a:p>
          <a:p>
            <a:pPr lvl="0">
              <a:defRPr/>
            </a:pPr>
            <a:r>
              <a:rPr lang="ko-KR" altLang="en-US" sz="2800" b="1" dirty="0" err="1"/>
              <a:t>꾸글</a:t>
            </a:r>
            <a:r>
              <a:rPr lang="en-US" altLang="ko-KR" sz="2800" b="1" dirty="0"/>
              <a:t>.COM </a:t>
            </a:r>
            <a:r>
              <a:rPr lang="ko-KR" altLang="en-US" sz="2800" b="1" dirty="0"/>
              <a:t>수정하기</a:t>
            </a:r>
            <a:endParaRPr lang="en-US" altLang="ko-KR" sz="2800" b="1" dirty="0"/>
          </a:p>
        </p:txBody>
      </p:sp>
      <p:pic>
        <p:nvPicPr>
          <p:cNvPr id="5" name="Picture 6" descr="무료] 부트스트랩으로 개인 홈페이지 만들기 - 인프런 | 강의">
            <a:extLst>
              <a:ext uri="{FF2B5EF4-FFF2-40B4-BE49-F238E27FC236}">
                <a16:creationId xmlns:a16="http://schemas.microsoft.com/office/drawing/2014/main" id="{D0AC200D-AE83-EB23-D4C9-61ACA4B26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7375" y="3880271"/>
            <a:ext cx="3440774" cy="224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082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부트스트랩(Bootstrap) 소개 - 자바솔루션 포탈">
            <a:extLst>
              <a:ext uri="{FF2B5EF4-FFF2-40B4-BE49-F238E27FC236}">
                <a16:creationId xmlns:a16="http://schemas.microsoft.com/office/drawing/2014/main" id="{8D9E55FC-152B-3174-AE74-1EBA4D35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5801" y="563267"/>
            <a:ext cx="5077440" cy="2265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 descr="반응형 웹 VS 모바일 웹 차이, 어느 게 더 좋은 걸까? - wishket">
            <a:extLst>
              <a:ext uri="{FF2B5EF4-FFF2-40B4-BE49-F238E27FC236}">
                <a16:creationId xmlns:a16="http://schemas.microsoft.com/office/drawing/2014/main" id="{4D626EB2-9DE2-15E0-9311-5E8EE5C6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5801" y="3057336"/>
            <a:ext cx="5077441" cy="329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부트스트랩이란</a:t>
            </a:r>
            <a:r>
              <a:rPr lang="en-US" altLang="ko-KR" b="1" dirty="0"/>
              <a:t>?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디자인 프레임워크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필요성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가장 많은 사용자 및 </a:t>
            </a:r>
            <a:r>
              <a:rPr lang="en-US" altLang="ko-KR" dirty="0">
                <a:sym typeface="Wingdings" panose="05000000000000000000" pitchFamily="2" charset="2"/>
              </a:rPr>
              <a:t>HTML, CSS, JS </a:t>
            </a:r>
            <a:r>
              <a:rPr lang="ko-KR" altLang="en-US" dirty="0">
                <a:sym typeface="Wingdings" panose="05000000000000000000" pitchFamily="2" charset="2"/>
              </a:rPr>
              <a:t>호환성 지원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b="1" dirty="0">
                <a:sym typeface="Wingdings" panose="05000000000000000000" pitchFamily="2" charset="2"/>
              </a:rPr>
              <a:t>개발자끼리 공통 기능을 구현하여 개발</a:t>
            </a:r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일관성 유지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실제 디자인에 많은 </a:t>
            </a:r>
            <a:r>
              <a:rPr lang="ko-KR" altLang="en-US" dirty="0" err="1">
                <a:sym typeface="Wingdings" panose="05000000000000000000" pitchFamily="2" charset="2"/>
              </a:rPr>
              <a:t>코드량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편리하고 빠르게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오픈 소스로 활용 가능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상업적 이용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PC, </a:t>
            </a:r>
            <a:r>
              <a:rPr lang="ko-KR" altLang="en-US" b="1" dirty="0">
                <a:sym typeface="Wingdings" panose="05000000000000000000" pitchFamily="2" charset="2"/>
              </a:rPr>
              <a:t>모바일 등 다양한 해상도에 자동 최적화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사이트 접속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최신 </a:t>
            </a:r>
            <a:r>
              <a:rPr lang="en-US" altLang="ko-KR" dirty="0">
                <a:sym typeface="Wingdings" panose="05000000000000000000" pitchFamily="2" charset="2"/>
              </a:rPr>
              <a:t>5.2</a:t>
            </a:r>
            <a:r>
              <a:rPr lang="ko-KR" altLang="en-US" dirty="0">
                <a:sym typeface="Wingdings" panose="05000000000000000000" pitchFamily="2" charset="2"/>
              </a:rPr>
              <a:t>버전 디자인 살펴보기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5"/>
              </a:rPr>
              <a:t>https://getbootstrap.kr/docs/5.2/examples/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45910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DN 동작 원리">
            <a:extLst>
              <a:ext uri="{FF2B5EF4-FFF2-40B4-BE49-F238E27FC236}">
                <a16:creationId xmlns:a16="http://schemas.microsoft.com/office/drawing/2014/main" id="{0AA1DE96-E2DC-52CF-E7DC-F71125ECD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0330" y="3539575"/>
            <a:ext cx="4399933" cy="273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/>
              <a:t>부트스트랩 적용하기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부트스트랩 사용을 위한 </a:t>
            </a:r>
            <a:r>
              <a:rPr lang="ko-KR" altLang="en-US" dirty="0" err="1">
                <a:sym typeface="Wingdings" panose="05000000000000000000" pitchFamily="2" charset="2"/>
              </a:rPr>
              <a:t>해야할</a:t>
            </a:r>
            <a:r>
              <a:rPr lang="ko-KR" altLang="en-US" dirty="0">
                <a:sym typeface="Wingdings" panose="05000000000000000000" pitchFamily="2" charset="2"/>
              </a:rPr>
              <a:t> 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메타 태그</a:t>
            </a:r>
            <a:r>
              <a:rPr lang="en-US" altLang="ko-KR" dirty="0">
                <a:sym typeface="Wingdings" panose="05000000000000000000" pitchFamily="2" charset="2"/>
              </a:rPr>
              <a:t>, CSS, JS</a:t>
            </a:r>
            <a:r>
              <a:rPr lang="ko-KR" altLang="en-US" dirty="0">
                <a:sym typeface="Wingdings" panose="05000000000000000000" pitchFamily="2" charset="2"/>
              </a:rPr>
              <a:t> 추가 연동</a:t>
            </a:r>
            <a:r>
              <a:rPr lang="en-US" altLang="ko-KR" dirty="0">
                <a:sym typeface="Wingdings" panose="05000000000000000000" pitchFamily="2" charset="2"/>
              </a:rPr>
              <a:t> – CDN </a:t>
            </a:r>
            <a:r>
              <a:rPr lang="ko-KR" altLang="en-US" dirty="0">
                <a:sym typeface="Wingdings" panose="05000000000000000000" pitchFamily="2" charset="2"/>
              </a:rPr>
              <a:t>방식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CDN(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Content Delivery Network)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방식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페이지 로드시에 서버에서 자원 </a:t>
            </a:r>
            <a:r>
              <a:rPr lang="ko-KR" altLang="en-US" dirty="0" err="1">
                <a:sym typeface="Wingdings" panose="05000000000000000000" pitchFamily="2" charset="2"/>
              </a:rPr>
              <a:t>캐싱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코드에 추가 해야 할 부분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D92C5-0F22-4E6F-8A0C-104096E7274D}"/>
              </a:ext>
            </a:extLst>
          </p:cNvPr>
          <p:cNvSpPr txBox="1"/>
          <p:nvPr/>
        </p:nvSpPr>
        <p:spPr>
          <a:xfrm>
            <a:off x="593541" y="3835039"/>
            <a:ext cx="111166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>
                <a:highlight>
                  <a:srgbClr val="FFFF00"/>
                </a:highlight>
              </a:rPr>
              <a:t>&lt;html lang="</a:t>
            </a:r>
            <a:r>
              <a:rPr lang="en-US" altLang="ko-KR" sz="1200" dirty="0" err="1">
                <a:highlight>
                  <a:srgbClr val="FFFF00"/>
                </a:highlight>
              </a:rPr>
              <a:t>en</a:t>
            </a:r>
            <a:r>
              <a:rPr lang="en-US" altLang="ko-KR" sz="1200" dirty="0">
                <a:highlight>
                  <a:srgbClr val="FFFF00"/>
                </a:highlight>
              </a:rPr>
              <a:t>"&gt;</a:t>
            </a:r>
          </a:p>
          <a:p>
            <a:r>
              <a:rPr lang="en-US" altLang="ko-KR" sz="1200" dirty="0"/>
              <a:t>  &lt;head&gt;</a:t>
            </a:r>
          </a:p>
          <a:p>
            <a:r>
              <a:rPr lang="en-US" altLang="ko-KR" sz="1200" dirty="0"/>
              <a:t>    &lt;meta charset="utf-8"&gt;</a:t>
            </a:r>
          </a:p>
          <a:p>
            <a:r>
              <a:rPr lang="en-US" altLang="ko-KR" sz="1200" dirty="0">
                <a:highlight>
                  <a:srgbClr val="FFFF00"/>
                </a:highlight>
              </a:rPr>
              <a:t>    &lt;meta name="viewport" content="width=device-width, initial-scale=1"&gt;</a:t>
            </a:r>
          </a:p>
          <a:p>
            <a:r>
              <a:rPr lang="en-US" altLang="ko-KR" sz="1200" dirty="0"/>
              <a:t>    &lt;title&gt;Bootstrap demo&lt;/title&gt;</a:t>
            </a:r>
          </a:p>
          <a:p>
            <a:r>
              <a:rPr lang="en-US" altLang="ko-KR" sz="1200" dirty="0">
                <a:highlight>
                  <a:srgbClr val="FFFF00"/>
                </a:highlight>
              </a:rPr>
              <a:t>    &lt;link </a:t>
            </a:r>
            <a:r>
              <a:rPr lang="en-US" altLang="ko-KR" sz="1200" dirty="0" err="1">
                <a:highlight>
                  <a:srgbClr val="FFFF00"/>
                </a:highlight>
              </a:rPr>
              <a:t>href</a:t>
            </a:r>
            <a:r>
              <a:rPr lang="en-US" altLang="ko-KR" sz="1200" dirty="0">
                <a:highlight>
                  <a:srgbClr val="FFFF00"/>
                </a:highlight>
              </a:rPr>
              <a:t>="https://cdn.jsdelivr.net/</a:t>
            </a:r>
            <a:r>
              <a:rPr lang="en-US" altLang="ko-KR" sz="1200" dirty="0" err="1">
                <a:highlight>
                  <a:srgbClr val="FFFF00"/>
                </a:highlight>
              </a:rPr>
              <a:t>npm</a:t>
            </a:r>
            <a:r>
              <a:rPr lang="en-US" altLang="ko-KR" sz="1200" dirty="0">
                <a:highlight>
                  <a:srgbClr val="FFFF00"/>
                </a:highlight>
              </a:rPr>
              <a:t>/bootstrap@5.2.3/</a:t>
            </a:r>
            <a:r>
              <a:rPr lang="en-US" altLang="ko-KR" sz="1200" dirty="0" err="1">
                <a:highlight>
                  <a:srgbClr val="FFFF00"/>
                </a:highlight>
              </a:rPr>
              <a:t>dist</a:t>
            </a:r>
            <a:r>
              <a:rPr lang="en-US" altLang="ko-KR" sz="1200" dirty="0">
                <a:highlight>
                  <a:srgbClr val="FFFF00"/>
                </a:highlight>
              </a:rPr>
              <a:t>/</a:t>
            </a:r>
            <a:r>
              <a:rPr lang="en-US" altLang="ko-KR" sz="1200" dirty="0" err="1">
                <a:highlight>
                  <a:srgbClr val="FFFF00"/>
                </a:highlight>
              </a:rPr>
              <a:t>css</a:t>
            </a:r>
            <a:r>
              <a:rPr lang="en-US" altLang="ko-KR" sz="1200" dirty="0">
                <a:highlight>
                  <a:srgbClr val="FFFF00"/>
                </a:highlight>
              </a:rPr>
              <a:t>/bootstrap.min.css" </a:t>
            </a:r>
            <a:r>
              <a:rPr lang="en-US" altLang="ko-KR" sz="1200" dirty="0" err="1">
                <a:highlight>
                  <a:srgbClr val="FFFF00"/>
                </a:highlight>
              </a:rPr>
              <a:t>rel</a:t>
            </a:r>
            <a:r>
              <a:rPr lang="en-US" altLang="ko-KR" sz="1200" dirty="0">
                <a:highlight>
                  <a:srgbClr val="FFFF00"/>
                </a:highlight>
              </a:rPr>
              <a:t>="stylesheet" integrity="sha384-rbsA2VBKQhggwzxH7pPCaAqO46MgnOM80zW1RWuH61DGLwZJEdK2Kadq2F9CUG65" </a:t>
            </a:r>
            <a:r>
              <a:rPr lang="en-US" altLang="ko-KR" sz="1200" dirty="0" err="1">
                <a:highlight>
                  <a:srgbClr val="FFFF00"/>
                </a:highlight>
              </a:rPr>
              <a:t>crossorigin</a:t>
            </a:r>
            <a:r>
              <a:rPr lang="en-US" altLang="ko-KR" sz="1200" dirty="0">
                <a:highlight>
                  <a:srgbClr val="FFFF00"/>
                </a:highlight>
              </a:rPr>
              <a:t>="anonymous"&gt;</a:t>
            </a:r>
          </a:p>
          <a:p>
            <a:r>
              <a:rPr lang="en-US" altLang="ko-KR" sz="1200" dirty="0"/>
              <a:t>  &lt;/head&gt;</a:t>
            </a:r>
          </a:p>
          <a:p>
            <a:r>
              <a:rPr lang="en-US" altLang="ko-KR" sz="1200" dirty="0"/>
              <a:t>  &lt;body&gt;</a:t>
            </a:r>
          </a:p>
          <a:p>
            <a:r>
              <a:rPr lang="en-US" altLang="ko-KR" sz="1200" dirty="0"/>
              <a:t>    &lt;h1&gt;Hello, world!&lt;/h1&gt;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>
                <a:highlight>
                  <a:srgbClr val="FFFF00"/>
                </a:highlight>
              </a:rPr>
              <a:t>&lt;script </a:t>
            </a:r>
            <a:r>
              <a:rPr lang="en-US" altLang="ko-KR" sz="1200" dirty="0" err="1">
                <a:highlight>
                  <a:srgbClr val="FFFF00"/>
                </a:highlight>
              </a:rPr>
              <a:t>src</a:t>
            </a:r>
            <a:r>
              <a:rPr lang="en-US" altLang="ko-KR" sz="1200" dirty="0">
                <a:highlight>
                  <a:srgbClr val="FFFF00"/>
                </a:highlight>
              </a:rPr>
              <a:t>="https://cdn.jsdelivr.net/</a:t>
            </a:r>
            <a:r>
              <a:rPr lang="en-US" altLang="ko-KR" sz="1200" dirty="0" err="1">
                <a:highlight>
                  <a:srgbClr val="FFFF00"/>
                </a:highlight>
              </a:rPr>
              <a:t>npm</a:t>
            </a:r>
            <a:r>
              <a:rPr lang="en-US" altLang="ko-KR" sz="1200" dirty="0">
                <a:highlight>
                  <a:srgbClr val="FFFF00"/>
                </a:highlight>
              </a:rPr>
              <a:t>/bootstrap@5.2.3/</a:t>
            </a:r>
            <a:r>
              <a:rPr lang="en-US" altLang="ko-KR" sz="1200" dirty="0" err="1">
                <a:highlight>
                  <a:srgbClr val="FFFF00"/>
                </a:highlight>
              </a:rPr>
              <a:t>dist</a:t>
            </a:r>
            <a:r>
              <a:rPr lang="en-US" altLang="ko-KR" sz="1200" dirty="0">
                <a:highlight>
                  <a:srgbClr val="FFFF00"/>
                </a:highlight>
              </a:rPr>
              <a:t>/</a:t>
            </a:r>
            <a:r>
              <a:rPr lang="en-US" altLang="ko-KR" sz="1200" dirty="0" err="1">
                <a:highlight>
                  <a:srgbClr val="FFFF00"/>
                </a:highlight>
              </a:rPr>
              <a:t>js</a:t>
            </a:r>
            <a:r>
              <a:rPr lang="en-US" altLang="ko-KR" sz="1200" dirty="0">
                <a:highlight>
                  <a:srgbClr val="FFFF00"/>
                </a:highlight>
              </a:rPr>
              <a:t>/bootstrap.bundle.min.js" integrity="sha384-kenU1KFdBIe4zVF0s0G1M5b4hcpxyD9F7jL+jjXkk+Q2h455rYXK/7HAuoJl+0I4" </a:t>
            </a:r>
            <a:r>
              <a:rPr lang="en-US" altLang="ko-KR" sz="1200" dirty="0" err="1">
                <a:highlight>
                  <a:srgbClr val="FFFF00"/>
                </a:highlight>
              </a:rPr>
              <a:t>crossorigin</a:t>
            </a:r>
            <a:r>
              <a:rPr lang="en-US" altLang="ko-KR" sz="1200" dirty="0">
                <a:highlight>
                  <a:srgbClr val="FFFF00"/>
                </a:highlight>
              </a:rPr>
              <a:t>="anonymous"&gt;&lt;/script&gt;</a:t>
            </a:r>
          </a:p>
          <a:p>
            <a:r>
              <a:rPr lang="en-US" altLang="ko-KR" sz="1200" dirty="0"/>
              <a:t>  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758441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ll of Software: SRS(Software Requirements Specification)의 중요성">
            <a:extLst>
              <a:ext uri="{FF2B5EF4-FFF2-40B4-BE49-F238E27FC236}">
                <a16:creationId xmlns:a16="http://schemas.microsoft.com/office/drawing/2014/main" id="{DA1E7795-D5EA-4B8E-80DC-F151C3252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0252" y="4542032"/>
            <a:ext cx="3830669" cy="202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uchogusto (정은경) - velog">
            <a:extLst>
              <a:ext uri="{FF2B5EF4-FFF2-40B4-BE49-F238E27FC236}">
                <a16:creationId xmlns:a16="http://schemas.microsoft.com/office/drawing/2014/main" id="{3AC231EE-8107-4CFC-AFCE-5F872EBD2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060" y="136525"/>
            <a:ext cx="4092151" cy="246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프레임 워크의 등장</a:t>
            </a:r>
            <a:r>
              <a:rPr lang="en-US" altLang="ko-KR" b="1" dirty="0"/>
              <a:t>!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8777591" cy="4966387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 dirty="0"/>
              <a:t>웹 프레임 </a:t>
            </a:r>
            <a:r>
              <a:rPr lang="ko-KR" altLang="en-US" dirty="0" err="1"/>
              <a:t>워크란</a:t>
            </a:r>
            <a:r>
              <a:rPr lang="en-US" altLang="ko-KR" dirty="0"/>
              <a:t>?</a:t>
            </a:r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웹 표준을 준수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빠르게 개발</a:t>
            </a:r>
            <a:r>
              <a:rPr lang="ko-KR" altLang="en-US" dirty="0">
                <a:sym typeface="Wingdings" panose="05000000000000000000" pitchFamily="2" charset="2"/>
              </a:rPr>
              <a:t>하고 싶다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프론트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ko-KR" altLang="en-US" dirty="0" err="1">
                <a:sym typeface="Wingdings" panose="05000000000000000000" pitchFamily="2" charset="2"/>
              </a:rPr>
              <a:t>풀스택</a:t>
            </a:r>
            <a:r>
              <a:rPr lang="ko-KR" altLang="en-US" dirty="0">
                <a:sym typeface="Wingdings" panose="05000000000000000000" pitchFamily="2" charset="2"/>
              </a:rPr>
              <a:t> 개발자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ko-KR" altLang="en-US" dirty="0">
                <a:sym typeface="Wingdings" panose="05000000000000000000" pitchFamily="2" charset="2"/>
              </a:rPr>
              <a:t>프론트는 디자이너가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옛말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b="1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dirty="0">
                <a:sym typeface="Wingdings" panose="05000000000000000000" pitchFamily="2" charset="2"/>
              </a:rPr>
              <a:t>기존 라이브러리와 차이점 </a:t>
            </a:r>
            <a:r>
              <a:rPr lang="en-US" altLang="ko-KR" dirty="0">
                <a:sym typeface="Wingdings" panose="05000000000000000000" pitchFamily="2" charset="2"/>
              </a:rPr>
              <a:t>– </a:t>
            </a:r>
            <a:r>
              <a:rPr lang="ko-KR" altLang="en-US" b="1" dirty="0">
                <a:sym typeface="Wingdings" panose="05000000000000000000" pitchFamily="2" charset="2"/>
              </a:rPr>
              <a:t>자동화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대부분 구조적 생성 지원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ko-KR" altLang="en-US" dirty="0">
                <a:sym typeface="Wingdings" panose="05000000000000000000" pitchFamily="2" charset="2"/>
              </a:rPr>
              <a:t>검증된 디자인 패턴 등 지원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프레임 워크 수준 제어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ko-KR" altLang="en-US" dirty="0">
                <a:sym typeface="Wingdings" panose="05000000000000000000" pitchFamily="2" charset="2"/>
              </a:rPr>
              <a:t>제어의 어려움 패스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사용자 정의 코드가 현저히 감소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dirty="0">
                <a:sym typeface="Wingdings" panose="05000000000000000000" pitchFamily="2" charset="2"/>
              </a:rPr>
              <a:t>생산성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유지보수의 효율성 증대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초기 개발 </a:t>
            </a:r>
            <a:r>
              <a:rPr lang="en-US" altLang="ko-KR" dirty="0">
                <a:sym typeface="Wingdings" panose="05000000000000000000" pitchFamily="2" charset="2"/>
              </a:rPr>
              <a:t>&lt; </a:t>
            </a:r>
            <a:r>
              <a:rPr lang="ko-KR" altLang="en-US" dirty="0">
                <a:sym typeface="Wingdings" panose="05000000000000000000" pitchFamily="2" charset="2"/>
              </a:rPr>
              <a:t>유지보수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비용이 더 듭니다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>
              <a:defRPr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0BEFE7D-6901-4691-85F9-0EE19CC5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4" name="Picture 2" descr="프레임워크 전략 ①] 프레임워크의 재발견 - 지디넷코리아">
            <a:extLst>
              <a:ext uri="{FF2B5EF4-FFF2-40B4-BE49-F238E27FC236}">
                <a16:creationId xmlns:a16="http://schemas.microsoft.com/office/drawing/2014/main" id="{D64F8D3D-95F7-4636-9964-836F5D19F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846" y="2450904"/>
            <a:ext cx="4354962" cy="195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안드로이드/ios 개발자는 프론트엔드인가 백엔드인가? - Easy is Perfect">
            <a:extLst>
              <a:ext uri="{FF2B5EF4-FFF2-40B4-BE49-F238E27FC236}">
                <a16:creationId xmlns:a16="http://schemas.microsoft.com/office/drawing/2014/main" id="{EA144DBA-1ADD-4EBB-97DB-148A5EEB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16206" y="-211935"/>
            <a:ext cx="5847357" cy="344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SP Web 프로그래밍 - 01. 전자정부 표준 프레임워크는 무엇?">
            <a:extLst>
              <a:ext uri="{FF2B5EF4-FFF2-40B4-BE49-F238E27FC236}">
                <a16:creationId xmlns:a16="http://schemas.microsoft.com/office/drawing/2014/main" id="{7388BF7D-7217-42C7-A2FA-2975EFBA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16206" y="3432954"/>
            <a:ext cx="5698270" cy="310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6C21AF7-7779-5AE2-8D3B-C3357E5E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580" y="2134614"/>
            <a:ext cx="5574018" cy="41336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F6C0F3-5615-5526-D617-852396F2DC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225" y="2911642"/>
            <a:ext cx="5406342" cy="3362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/>
              <a:t>부트스트랩 적용하기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필수 정보 추가 입력하기</a:t>
            </a:r>
            <a:r>
              <a:rPr lang="en-US" altLang="ko-KR" dirty="0"/>
              <a:t>.</a:t>
            </a:r>
          </a:p>
          <a:p>
            <a:pPr lvl="1"/>
            <a:r>
              <a:rPr lang="it-IT" altLang="ko-KR" dirty="0"/>
              <a:t>index.</a:t>
            </a:r>
            <a:r>
              <a:rPr lang="en-US" altLang="ko-KR" dirty="0"/>
              <a:t>html</a:t>
            </a:r>
            <a:r>
              <a:rPr lang="ko-KR" altLang="en-US" dirty="0"/>
              <a:t> 안에 코드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새로고침으로</a:t>
            </a:r>
            <a:r>
              <a:rPr lang="ko-KR" altLang="en-US" dirty="0"/>
              <a:t> 화면 확인 </a:t>
            </a:r>
            <a:r>
              <a:rPr lang="en-US" altLang="ko-KR" dirty="0"/>
              <a:t>– </a:t>
            </a:r>
            <a:r>
              <a:rPr lang="ko-KR" altLang="en-US" dirty="0"/>
              <a:t>변경된 점</a:t>
            </a:r>
            <a:r>
              <a:rPr lang="en-US" altLang="ko-KR" dirty="0"/>
              <a:t>?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아직</a:t>
            </a:r>
            <a:r>
              <a:rPr lang="en-US" altLang="ko-KR" dirty="0">
                <a:sym typeface="Wingdings" panose="05000000000000000000" pitchFamily="2" charset="2"/>
              </a:rPr>
              <a:t>…</a:t>
            </a:r>
            <a:r>
              <a:rPr lang="ko-KR" altLang="en-US" dirty="0">
                <a:sym typeface="Wingdings" panose="05000000000000000000" pitchFamily="2" charset="2"/>
              </a:rPr>
              <a:t>없다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27353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8C51F3-726E-2478-49AF-FCAE8659DB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426" y="661737"/>
            <a:ext cx="3891547" cy="55345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 err="1"/>
              <a:t>꾸글</a:t>
            </a:r>
            <a:r>
              <a:rPr lang="en-US" altLang="ko-KR" b="1" dirty="0"/>
              <a:t>.com </a:t>
            </a:r>
            <a:r>
              <a:rPr lang="ko-KR" altLang="en-US" b="1" dirty="0"/>
              <a:t>수정하기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ym typeface="Wingdings" panose="05000000000000000000" pitchFamily="2" charset="2"/>
              </a:rPr>
              <a:t>꾸글</a:t>
            </a:r>
            <a:r>
              <a:rPr lang="en-US" altLang="ko-KR" dirty="0">
                <a:sym typeface="Wingdings" panose="05000000000000000000" pitchFamily="2" charset="2"/>
              </a:rPr>
              <a:t>.com</a:t>
            </a:r>
            <a:r>
              <a:rPr lang="ko-KR" altLang="en-US" dirty="0">
                <a:sym typeface="Wingdings" panose="05000000000000000000" pitchFamily="2" charset="2"/>
              </a:rPr>
              <a:t> 서비스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검색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youtube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지도</a:t>
            </a:r>
            <a:r>
              <a:rPr lang="en-US" altLang="ko-KR" dirty="0">
                <a:sym typeface="Wingdings" panose="05000000000000000000" pitchFamily="2" charset="2"/>
              </a:rPr>
              <a:t>, GMAIL, PLAY, </a:t>
            </a:r>
            <a:r>
              <a:rPr lang="ko-KR" altLang="en-US" dirty="0">
                <a:sym typeface="Wingdings" panose="05000000000000000000" pitchFamily="2" charset="2"/>
              </a:rPr>
              <a:t>드라이브 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부트스트랩으로 </a:t>
            </a:r>
            <a:r>
              <a:rPr lang="ko-KR" altLang="en-US" dirty="0" err="1">
                <a:sym typeface="Wingdings" panose="05000000000000000000" pitchFamily="2" charset="2"/>
              </a:rPr>
              <a:t>최상단</a:t>
            </a:r>
            <a:r>
              <a:rPr lang="ko-KR" altLang="en-US" dirty="0">
                <a:sym typeface="Wingdings" panose="05000000000000000000" pitchFamily="2" charset="2"/>
              </a:rPr>
              <a:t> 메뉴를 추가해보자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직접 구현하려면 매우 많은 코드 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부트스트랩 </a:t>
            </a: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네비게이션 바 링크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코드 제공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4"/>
              </a:rPr>
              <a:t>https://getbootstrap.kr/docs/5.2/components/navbar/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간단하게 코드로 구현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샘플 코드를 복사한다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63758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EC25E5-E62A-89EF-D2B4-1E6072158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71" y="2606344"/>
            <a:ext cx="5434724" cy="3750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0624D3-59C5-F5B8-0A15-4AB0003E41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467" y="2845100"/>
            <a:ext cx="5245849" cy="35112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 err="1"/>
              <a:t>꾸글</a:t>
            </a:r>
            <a:r>
              <a:rPr lang="en-US" altLang="ko-KR" b="1" dirty="0"/>
              <a:t>.com </a:t>
            </a:r>
            <a:r>
              <a:rPr lang="ko-KR" altLang="en-US" b="1" dirty="0"/>
              <a:t>수정하기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네비게이션 바 추가하기</a:t>
            </a:r>
            <a:r>
              <a:rPr lang="en-US" altLang="ko-KR" dirty="0"/>
              <a:t>.</a:t>
            </a:r>
          </a:p>
          <a:p>
            <a:pPr lvl="1"/>
            <a:r>
              <a:rPr lang="it-IT" altLang="ko-KR" dirty="0"/>
              <a:t>index.</a:t>
            </a:r>
            <a:r>
              <a:rPr lang="en-US" altLang="ko-KR" dirty="0"/>
              <a:t>html</a:t>
            </a:r>
            <a:r>
              <a:rPr lang="ko-KR" altLang="en-US" dirty="0"/>
              <a:t> 안에 코드 추가</a:t>
            </a:r>
            <a:endParaRPr lang="en-US" altLang="ko-KR" dirty="0"/>
          </a:p>
          <a:p>
            <a:pPr lvl="2"/>
            <a:r>
              <a:rPr lang="ko-KR" altLang="en-US" dirty="0"/>
              <a:t>기존 </a:t>
            </a:r>
            <a:r>
              <a:rPr lang="ko-KR" altLang="en-US" dirty="0" err="1"/>
              <a:t>최상단</a:t>
            </a:r>
            <a:r>
              <a:rPr lang="ko-KR" altLang="en-US" dirty="0"/>
              <a:t> 문자를 삭제하고</a:t>
            </a:r>
            <a:r>
              <a:rPr lang="en-US" altLang="ko-KR" dirty="0"/>
              <a:t>, </a:t>
            </a:r>
            <a:r>
              <a:rPr lang="ko-KR" altLang="en-US" dirty="0" err="1"/>
              <a:t>네비바</a:t>
            </a:r>
            <a:r>
              <a:rPr lang="ko-KR" altLang="en-US" dirty="0"/>
              <a:t> 코드를 추가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새로고침으로</a:t>
            </a:r>
            <a:r>
              <a:rPr lang="ko-KR" altLang="en-US" dirty="0"/>
              <a:t> 화면 확인</a:t>
            </a:r>
            <a:endParaRPr lang="en-US" altLang="ko-KR" dirty="0"/>
          </a:p>
          <a:p>
            <a:pPr lvl="2"/>
            <a:r>
              <a:rPr lang="ko-KR" altLang="en-US" dirty="0"/>
              <a:t>상단에 </a:t>
            </a:r>
            <a:r>
              <a:rPr lang="ko-KR" altLang="en-US" dirty="0" err="1"/>
              <a:t>네비바가</a:t>
            </a:r>
            <a:r>
              <a:rPr lang="ko-KR" altLang="en-US" dirty="0"/>
              <a:t> 추가됨</a:t>
            </a:r>
            <a:endParaRPr lang="en-US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네비바</a:t>
            </a:r>
            <a:r>
              <a:rPr lang="ko-KR" altLang="en-US" dirty="0">
                <a:sym typeface="Wingdings" panose="05000000000000000000" pitchFamily="2" charset="2"/>
              </a:rPr>
              <a:t> 세부 분석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모든 태그에 속성으로 </a:t>
            </a:r>
            <a:r>
              <a:rPr lang="en-US" altLang="ko-KR" dirty="0">
                <a:sym typeface="Wingdings" panose="05000000000000000000" pitchFamily="2" charset="2"/>
              </a:rPr>
              <a:t>class</a:t>
            </a:r>
            <a:r>
              <a:rPr lang="ko-KR" altLang="en-US" dirty="0">
                <a:sym typeface="Wingdings" panose="05000000000000000000" pitchFamily="2" charset="2"/>
              </a:rPr>
              <a:t> 존재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미디 작성된 웹 디자인이다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새로 추가된 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button :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div : </a:t>
            </a:r>
            <a:r>
              <a:rPr lang="ko-KR" altLang="en-US" dirty="0">
                <a:sym typeface="Wingdings" panose="05000000000000000000" pitchFamily="2" charset="2"/>
              </a:rPr>
              <a:t>레이아웃 구분용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: </a:t>
            </a:r>
            <a:r>
              <a:rPr lang="ko-KR" altLang="en-US" dirty="0" err="1">
                <a:sym typeface="Wingdings" panose="05000000000000000000" pitchFamily="2" charset="2"/>
              </a:rPr>
              <a:t>순서없는</a:t>
            </a:r>
            <a:r>
              <a:rPr lang="ko-KR" altLang="en-US" dirty="0">
                <a:sym typeface="Wingdings" panose="05000000000000000000" pitchFamily="2" charset="2"/>
              </a:rPr>
              <a:t> 리스트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li :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ko-KR" altLang="en-US" dirty="0">
                <a:sym typeface="Wingdings" panose="05000000000000000000" pitchFamily="2" charset="2"/>
              </a:rPr>
              <a:t>안에 리스트 항목 표현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24547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05B9381-D7A6-E53D-2A81-4363CD76B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717" y="2229840"/>
            <a:ext cx="5172376" cy="4126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 err="1"/>
              <a:t>꾸글</a:t>
            </a:r>
            <a:r>
              <a:rPr lang="en-US" altLang="ko-KR" b="1" dirty="0"/>
              <a:t>.com </a:t>
            </a:r>
            <a:r>
              <a:rPr lang="ko-KR" altLang="en-US" b="1" dirty="0"/>
              <a:t>수정하기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네비게이션 바의 내용을 수정하기</a:t>
            </a:r>
            <a:endParaRPr lang="en-US" altLang="ko-KR" dirty="0"/>
          </a:p>
          <a:p>
            <a:pPr lvl="1"/>
            <a:r>
              <a:rPr lang="ko-KR" altLang="en-US" dirty="0" err="1"/>
              <a:t>꾸글</a:t>
            </a:r>
            <a:r>
              <a:rPr lang="en-US" altLang="ko-KR" dirty="0"/>
              <a:t>.com</a:t>
            </a:r>
            <a:r>
              <a:rPr lang="ko-KR" altLang="en-US" dirty="0"/>
              <a:t>에 적절하게 내용을 수정한다</a:t>
            </a:r>
            <a:r>
              <a:rPr lang="en-US" altLang="ko-KR" dirty="0"/>
              <a:t>.</a:t>
            </a:r>
            <a:endParaRPr lang="it-IT" altLang="ko-KR" dirty="0"/>
          </a:p>
          <a:p>
            <a:pPr lvl="2"/>
            <a:r>
              <a:rPr lang="ko-KR" altLang="en-US" dirty="0"/>
              <a:t>원하는 메뉴를 입력한다</a:t>
            </a:r>
            <a:r>
              <a:rPr lang="en-US" altLang="ko-KR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새로고침으로</a:t>
            </a:r>
            <a:r>
              <a:rPr lang="ko-KR" altLang="en-US" dirty="0"/>
              <a:t> 화면 확인</a:t>
            </a:r>
            <a:endParaRPr lang="en-US" altLang="ko-KR" dirty="0"/>
          </a:p>
          <a:p>
            <a:pPr lvl="2"/>
            <a:r>
              <a:rPr lang="ko-KR" altLang="en-US" dirty="0" err="1">
                <a:sym typeface="Wingdings" panose="05000000000000000000" pitchFamily="2" charset="2"/>
              </a:rPr>
              <a:t>네이게이션</a:t>
            </a:r>
            <a:r>
              <a:rPr lang="ko-KR" altLang="en-US" dirty="0">
                <a:sym typeface="Wingdings" panose="05000000000000000000" pitchFamily="2" charset="2"/>
              </a:rPr>
              <a:t> 바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참고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드롭다운 메뉴도 추가함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외부 사이트 링크와 동일 입력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96A1E-0E5A-EB5D-7EA2-9991F6DEB96B}"/>
              </a:ext>
            </a:extLst>
          </p:cNvPr>
          <p:cNvSpPr txBox="1"/>
          <p:nvPr/>
        </p:nvSpPr>
        <p:spPr>
          <a:xfrm>
            <a:off x="7237652" y="4433221"/>
            <a:ext cx="4196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ym typeface="Wingdings" panose="05000000000000000000" pitchFamily="2" charset="2"/>
              </a:rPr>
              <a:t>메뉴의 링크는 이후 진도에서 추가하자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155762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400" b="1" dirty="0"/>
              <a:t>부트스트랩 활용 계획</a:t>
            </a:r>
            <a:endParaRPr lang="en-US" altLang="ko-KR" sz="44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학기 내내 부트스트랩을 디자인 확장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꾸글</a:t>
            </a:r>
            <a:r>
              <a:rPr lang="en-US" altLang="ko-KR" dirty="0">
                <a:sym typeface="Wingdings" panose="05000000000000000000" pitchFamily="2" charset="2"/>
              </a:rPr>
              <a:t>.com </a:t>
            </a:r>
            <a:r>
              <a:rPr lang="ko-KR" altLang="en-US" dirty="0">
                <a:sym typeface="Wingdings" panose="05000000000000000000" pitchFamily="2" charset="2"/>
              </a:rPr>
              <a:t>기능 추가 및 디자인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주요 구성요소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입력 폼 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3076" name="Picture 4" descr="Bootstrap 5 - Buttons - YouTube">
            <a:extLst>
              <a:ext uri="{FF2B5EF4-FFF2-40B4-BE49-F238E27FC236}">
                <a16:creationId xmlns:a16="http://schemas.microsoft.com/office/drawing/2014/main" id="{EFFD6180-1795-7F46-5D65-68AA2798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0366" y="962527"/>
            <a:ext cx="4769853" cy="268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ootstrap 5.0 Form Field Cheat Sheet">
            <a:extLst>
              <a:ext uri="{FF2B5EF4-FFF2-40B4-BE49-F238E27FC236}">
                <a16:creationId xmlns:a16="http://schemas.microsoft.com/office/drawing/2014/main" id="{47C9F2EB-35C1-4091-3C7A-74534F20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7441" y="3923821"/>
            <a:ext cx="4807118" cy="22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ootstrap 5 Table - javatpoint">
            <a:extLst>
              <a:ext uri="{FF2B5EF4-FFF2-40B4-BE49-F238E27FC236}">
                <a16:creationId xmlns:a16="http://schemas.microsoft.com/office/drawing/2014/main" id="{D2461553-495C-2D0C-58F9-E7E89771E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879" y="4290521"/>
            <a:ext cx="5639803" cy="191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4846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코드 살펴보기 </a:t>
            </a:r>
            <a:r>
              <a:rPr lang="en-US" altLang="ko-KR" dirty="0"/>
              <a:t>– HTML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30232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그룸</a:t>
            </a:r>
            <a:r>
              <a:rPr lang="en-US" altLang="ko-KR" b="1" dirty="0"/>
              <a:t> IDE</a:t>
            </a:r>
            <a:r>
              <a:rPr lang="ko-KR" altLang="en-US" b="1" dirty="0"/>
              <a:t> 내 소스 코드 확인</a:t>
            </a:r>
            <a:endParaRPr lang="en-US" altLang="ko-KR" b="1" dirty="0"/>
          </a:p>
          <a:p>
            <a:pPr lvl="1"/>
            <a:r>
              <a:rPr lang="ko-KR" altLang="en-US" dirty="0"/>
              <a:t>코드 정리 및 확인</a:t>
            </a:r>
            <a:endParaRPr lang="en-US" altLang="ko-KR" dirty="0"/>
          </a:p>
          <a:p>
            <a:pPr lvl="2"/>
            <a:r>
              <a:rPr lang="en-US" altLang="ko-KR" dirty="0">
                <a:hlinkClick r:id="rId3"/>
              </a:rPr>
              <a:t>https://prettydiff.com/?m=beautify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b="1" dirty="0"/>
              <a:t>오늘 실습 내용 깃 허브 업로드</a:t>
            </a:r>
            <a:endParaRPr lang="en-US" altLang="ko-KR" b="1" dirty="0"/>
          </a:p>
          <a:p>
            <a:pPr lvl="1"/>
            <a:r>
              <a:rPr lang="en-US" altLang="ko-KR" dirty="0"/>
              <a:t>readme.md</a:t>
            </a:r>
            <a:r>
              <a:rPr lang="ko-KR" altLang="en-US" dirty="0"/>
              <a:t> 파일 수정</a:t>
            </a:r>
            <a:endParaRPr lang="en-US" altLang="ko-KR" dirty="0"/>
          </a:p>
          <a:p>
            <a:pPr lvl="2"/>
            <a:r>
              <a:rPr lang="en-US" altLang="ko-KR" dirty="0"/>
              <a:t>## 2023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 </a:t>
            </a:r>
            <a:r>
              <a:rPr lang="en-US" altLang="ko-KR" dirty="0"/>
              <a:t>3</a:t>
            </a:r>
            <a:r>
              <a:rPr lang="ko-KR" altLang="en-US" dirty="0"/>
              <a:t>주차 홈페이지 수정 완료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업로드 후 서버 저장소 </a:t>
            </a:r>
            <a:r>
              <a:rPr lang="ko-KR" altLang="en-US" dirty="0" err="1"/>
              <a:t>메인화면</a:t>
            </a:r>
            <a:r>
              <a:rPr lang="ko-KR" altLang="en-US" dirty="0"/>
              <a:t> 확인</a:t>
            </a:r>
            <a:r>
              <a:rPr lang="en-US" altLang="ko-KR" dirty="0"/>
              <a:t>!</a:t>
            </a:r>
          </a:p>
          <a:p>
            <a:pPr lvl="2"/>
            <a:r>
              <a:rPr lang="en-US" altLang="ko-KR" dirty="0">
                <a:hlinkClick r:id="rId4"/>
              </a:rPr>
              <a:t>https://github.com/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F5A6E7C1-F538-45BE-9528-52981EDC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8194" name="Picture 2" descr="코딩습관">
            <a:extLst>
              <a:ext uri="{FF2B5EF4-FFF2-40B4-BE49-F238E27FC236}">
                <a16:creationId xmlns:a16="http://schemas.microsoft.com/office/drawing/2014/main" id="{65E9103E-45BF-499F-8709-7258AC332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4627114"/>
            <a:ext cx="3505200" cy="145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A43AD2-D566-1CC5-17B7-4687FB809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1491" y="2407981"/>
            <a:ext cx="1852406" cy="185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8979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F0000"/>
                </a:solidFill>
              </a:rPr>
              <a:t>잠깐</a:t>
            </a:r>
            <a:r>
              <a:rPr lang="en-US" altLang="ko-KR" dirty="0">
                <a:solidFill>
                  <a:srgbClr val="FF0000"/>
                </a:solidFill>
              </a:rPr>
              <a:t>! </a:t>
            </a:r>
            <a:r>
              <a:rPr lang="ko-KR" altLang="en-US" dirty="0"/>
              <a:t>서버를 정상 종료하자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그룸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제공하는 터미널창</a:t>
            </a:r>
            <a:endParaRPr lang="en-US" altLang="ko-KR" dirty="0"/>
          </a:p>
          <a:p>
            <a:pPr lvl="1"/>
            <a:r>
              <a:rPr lang="ko-KR" altLang="en-US" dirty="0"/>
              <a:t>로컬이 아니다</a:t>
            </a:r>
            <a:r>
              <a:rPr lang="en-US" altLang="ko-KR" dirty="0"/>
              <a:t>. </a:t>
            </a:r>
            <a:r>
              <a:rPr lang="ko-KR" altLang="en-US" dirty="0"/>
              <a:t>실제 서버는 컴퓨터에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원격 터미널창이다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정상 종료하지 않으면 문제 발생 가능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정상 종료하지 않으면</a:t>
            </a:r>
            <a:r>
              <a:rPr lang="en-US" altLang="ko-KR" dirty="0"/>
              <a:t>….</a:t>
            </a:r>
          </a:p>
          <a:p>
            <a:pPr lvl="1"/>
            <a:r>
              <a:rPr lang="ko-KR" altLang="en-US" dirty="0"/>
              <a:t>서버가 가끔 </a:t>
            </a:r>
            <a:r>
              <a:rPr lang="ko-KR" altLang="en-US" dirty="0" err="1"/>
              <a:t>죽어버린후</a:t>
            </a:r>
            <a:r>
              <a:rPr lang="en-US" altLang="ko-KR" dirty="0"/>
              <a:t>, </a:t>
            </a:r>
            <a:r>
              <a:rPr lang="ko-KR" altLang="en-US" dirty="0"/>
              <a:t>부팅이 안된다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실습 내용 복구 </a:t>
            </a:r>
            <a:r>
              <a:rPr lang="ko-KR" altLang="en-US" dirty="0" err="1"/>
              <a:t>힘듬</a:t>
            </a:r>
            <a:r>
              <a:rPr lang="en-US" altLang="ko-KR" dirty="0"/>
              <a:t>, </a:t>
            </a:r>
            <a:r>
              <a:rPr lang="ko-KR" altLang="en-US" dirty="0"/>
              <a:t>무료 버전이라 복사 안됨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b="1" dirty="0"/>
          </a:p>
          <a:p>
            <a:r>
              <a:rPr lang="ko-KR" altLang="en-US" b="1" dirty="0"/>
              <a:t>종료 명령어 입력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컨테이너 나가기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또는 로그 아웃 버튼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EFBF78F1-28F5-4525-808D-C1F91365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26" name="Picture 2" descr="디버그 이야기 - 비정상종료">
            <a:extLst>
              <a:ext uri="{FF2B5EF4-FFF2-40B4-BE49-F238E27FC236}">
                <a16:creationId xmlns:a16="http://schemas.microsoft.com/office/drawing/2014/main" id="{7532A67D-93D5-4195-841F-FD3EC94C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5655" y="1309408"/>
            <a:ext cx="3853929" cy="175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프로그램 없이 윈도우 자동종료하기/시스템 예약종료 버튼만들기">
            <a:extLst>
              <a:ext uri="{FF2B5EF4-FFF2-40B4-BE49-F238E27FC236}">
                <a16:creationId xmlns:a16="http://schemas.microsoft.com/office/drawing/2014/main" id="{5151669E-5C20-4BB8-9A95-34F36BBD6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1013" y="3195106"/>
            <a:ext cx="2063211" cy="178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7681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주요 정리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ko-KR" altLang="en-US" dirty="0"/>
              <a:t>기술 트렌드 분석</a:t>
            </a:r>
            <a:endParaRPr lang="en-US" altLang="ko-KR" dirty="0"/>
          </a:p>
          <a:p>
            <a:pPr lvl="1"/>
            <a:r>
              <a:rPr lang="ko-KR" altLang="en-US" dirty="0"/>
              <a:t>라이브러리와 웹 프레임 워크 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메타데이터와 하이퍼링크</a:t>
            </a:r>
            <a:endParaRPr lang="en-US" altLang="ko-KR" dirty="0"/>
          </a:p>
          <a:p>
            <a:pPr lvl="1"/>
            <a:r>
              <a:rPr lang="en-US" altLang="ko-KR" dirty="0"/>
              <a:t>index.html</a:t>
            </a:r>
            <a:r>
              <a:rPr lang="ko-KR" altLang="en-US" dirty="0"/>
              <a:t> 메타 정보 수정</a:t>
            </a:r>
            <a:endParaRPr lang="en-US" altLang="ko-KR" dirty="0"/>
          </a:p>
          <a:p>
            <a:pPr lvl="1"/>
            <a:r>
              <a:rPr lang="ko-KR" altLang="en-US" dirty="0"/>
              <a:t>테이블 추가 및 수정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부트스트랩 </a:t>
            </a:r>
            <a:r>
              <a:rPr lang="en-US" altLang="ko-KR" dirty="0"/>
              <a:t>– </a:t>
            </a:r>
            <a:r>
              <a:rPr lang="ko-KR" altLang="en-US" dirty="0"/>
              <a:t>기본 메뉴 바 추가</a:t>
            </a:r>
            <a:endParaRPr lang="en-US" altLang="ko-KR" dirty="0"/>
          </a:p>
        </p:txBody>
      </p:sp>
      <p:pic>
        <p:nvPicPr>
          <p:cNvPr id="4098" name="Picture 2" descr="수고 하셨습니다 캘리그라피 손글씨 S200310b, 오호랄라, 일러스트, 수고, 고생, 캘리그라피, 캘리그래피, 캘리, 한글, 손글씨,  단어, 문장, 문자, 일러스트, 일러스트레이터, 벡터, 타이포그라피, 타이포, 서예, 붓글씨, 먹글씨, 검정색, 블랙, 글씨, … |  손글씨, 붓글씨,">
            <a:extLst>
              <a:ext uri="{FF2B5EF4-FFF2-40B4-BE49-F238E27FC236}">
                <a16:creationId xmlns:a16="http://schemas.microsoft.com/office/drawing/2014/main" id="{CCF812F3-AD31-42E9-B906-B56E7AC78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652" y="3185652"/>
            <a:ext cx="3672348" cy="3672348"/>
          </a:xfrm>
          <a:prstGeom prst="rect">
            <a:avLst/>
          </a:prstGeom>
          <a:noFill/>
        </p:spPr>
      </p:pic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894F8910-7A19-4B49-853A-CDE9A5A0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38350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웹 프레임워크 소개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8777591" cy="4966387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dirty="0"/>
              <a:t>대표 웹 프레임워크 </a:t>
            </a:r>
            <a:r>
              <a:rPr lang="en-US" altLang="ko-KR" dirty="0"/>
              <a:t>4</a:t>
            </a:r>
            <a:r>
              <a:rPr lang="ko-KR" altLang="en-US" dirty="0"/>
              <a:t>대장 소개</a:t>
            </a:r>
            <a:endParaRPr lang="en-US" altLang="ko-KR" dirty="0"/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프론트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en-US" altLang="ko-KR" dirty="0">
                <a:sym typeface="Wingdings" panose="05000000000000000000" pitchFamily="2" charset="2"/>
              </a:rPr>
              <a:t>ANGULAR, REACT, VUE, </a:t>
            </a:r>
            <a:r>
              <a:rPr lang="en-US" altLang="ko-KR" b="1" dirty="0"/>
              <a:t>Bootstrap</a:t>
            </a:r>
            <a:r>
              <a:rPr lang="en-US" altLang="ko-KR" dirty="0"/>
              <a:t> </a:t>
            </a:r>
            <a:r>
              <a:rPr lang="ko-KR" altLang="en-US" dirty="0">
                <a:sym typeface="Wingdings" panose="05000000000000000000" pitchFamily="2" charset="2"/>
              </a:rPr>
              <a:t>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dirty="0" err="1">
                <a:sym typeface="Wingdings" panose="05000000000000000000" pitchFamily="2" charset="2"/>
              </a:rPr>
              <a:t>백엔드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기존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>
              <a:defRPr/>
            </a:pPr>
            <a:r>
              <a:rPr lang="en-US" altLang="ko-KR" dirty="0">
                <a:sym typeface="Wingdings" panose="05000000000000000000" pitchFamily="2" charset="2"/>
              </a:rPr>
              <a:t>DJANGO, LARAVEL, </a:t>
            </a:r>
            <a:r>
              <a:rPr lang="en-US" altLang="ko-KR" b="1" dirty="0">
                <a:sym typeface="Wingdings" panose="05000000000000000000" pitchFamily="2" charset="2"/>
              </a:rPr>
              <a:t>SPRING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>
              <a:defRPr/>
            </a:pPr>
            <a:endParaRPr lang="en-US" altLang="ko-KR" b="1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dirty="0">
                <a:sym typeface="Wingdings" panose="05000000000000000000" pitchFamily="2" charset="2"/>
              </a:rPr>
              <a:t>국내 웹 시장 대세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자바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>
                <a:sym typeface="Wingdings" panose="05000000000000000000" pitchFamily="2" charset="2"/>
              </a:rPr>
              <a:t>스프링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부트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전자 정부 프레임워크라고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dirty="0">
                <a:sym typeface="Wingdings" panose="05000000000000000000" pitchFamily="2" charset="2"/>
              </a:rPr>
              <a:t>프론트 쪽은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부트스트랩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오늘 일부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적용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자바스크립트 기반 </a:t>
            </a:r>
            <a:r>
              <a:rPr lang="en-US" altLang="ko-KR" dirty="0">
                <a:sym typeface="Wingdings" panose="05000000000000000000" pitchFamily="2" charset="2"/>
              </a:rPr>
              <a:t>UI, </a:t>
            </a:r>
            <a:r>
              <a:rPr lang="ko-KR" altLang="en-US" dirty="0">
                <a:sym typeface="Wingdings" panose="05000000000000000000" pitchFamily="2" charset="2"/>
              </a:rPr>
              <a:t>모바일 최적화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en-US" altLang="ko-KR" dirty="0">
                <a:sym typeface="Wingdings" panose="05000000000000000000" pitchFamily="2" charset="2"/>
                <a:hlinkClick r:id="rId3"/>
              </a:rPr>
              <a:t>https://startbootstrap.com/templates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0BEFE7D-6901-4691-85F9-0EE19CC5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052" name="Picture 4" descr="時事_exuberance - [프론트엔드 디자인] 앵귤러 VS 리액트 VS 뷰, 어떤 게 최고의 선택일까?">
            <a:extLst>
              <a:ext uri="{FF2B5EF4-FFF2-40B4-BE49-F238E27FC236}">
                <a16:creationId xmlns:a16="http://schemas.microsoft.com/office/drawing/2014/main" id="{A0D4B34C-0598-4658-9F03-14620FA4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4802" y="569737"/>
            <a:ext cx="3385080" cy="19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de.js와 Django 중에서 무엇을 사용해야할까?. 백엔드, 서버를 빌드해야 하는 경우, 대표적인 웹 프레임워크(Web… |  by JUNHYUK CHOI | Medium">
            <a:extLst>
              <a:ext uri="{FF2B5EF4-FFF2-40B4-BE49-F238E27FC236}">
                <a16:creationId xmlns:a16="http://schemas.microsoft.com/office/drawing/2014/main" id="{2114B4A3-B49D-4163-8272-EE8D50260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4399" y="2618281"/>
            <a:ext cx="3925482" cy="139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부트스트랩(BOOTSTRAP)을 활용한 반응형 웹페이지 만들기 - 인프런 | 강의">
            <a:extLst>
              <a:ext uri="{FF2B5EF4-FFF2-40B4-BE49-F238E27FC236}">
                <a16:creationId xmlns:a16="http://schemas.microsoft.com/office/drawing/2014/main" id="{911B4363-5924-165D-B22D-36522BD0D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4801" y="4152522"/>
            <a:ext cx="3385080" cy="220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1229954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4000" dirty="0" err="1">
                <a:solidFill>
                  <a:schemeClr val="tx1"/>
                </a:solidFill>
              </a:rPr>
              <a:t>그룸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IDE </a:t>
            </a:r>
            <a:r>
              <a:rPr lang="ko-KR" altLang="en-US" sz="4000" dirty="0">
                <a:solidFill>
                  <a:schemeClr val="tx1"/>
                </a:solidFill>
              </a:rPr>
              <a:t>준비와 깃 허브 업로드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/>
              <a:t>오늘의 </a:t>
            </a:r>
            <a:r>
              <a:rPr lang="ko-KR" altLang="en-US" sz="3200" b="1" dirty="0" err="1"/>
              <a:t>할일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- 2</a:t>
            </a:r>
            <a:endParaRPr lang="ko-KR" altLang="en-US" sz="32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0B93406-1793-47EE-B95A-701E1DBB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1" name="Picture 2" descr="우분투 LTS 의미 및 일반 배포판과의 차이점 알아보기 - JooTC">
            <a:extLst>
              <a:ext uri="{FF2B5EF4-FFF2-40B4-BE49-F238E27FC236}">
                <a16:creationId xmlns:a16="http://schemas.microsoft.com/office/drawing/2014/main" id="{852962A3-F1BF-4BA9-9C77-12DB1D8E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6548" y="5382601"/>
            <a:ext cx="1930257" cy="1187851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4E45EC-0343-4CC3-885C-22AA90244257}"/>
              </a:ext>
            </a:extLst>
          </p:cNvPr>
          <p:cNvSpPr/>
          <p:nvPr/>
        </p:nvSpPr>
        <p:spPr>
          <a:xfrm>
            <a:off x="799286" y="3818239"/>
            <a:ext cx="343715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 err="1"/>
              <a:t>그룸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IDE </a:t>
            </a:r>
            <a:r>
              <a:rPr lang="ko-KR" altLang="en-US" sz="2800" b="1" dirty="0"/>
              <a:t>준비</a:t>
            </a:r>
            <a:endParaRPr lang="en-US" altLang="ko-KR" sz="2800" b="1" dirty="0"/>
          </a:p>
          <a:p>
            <a:pPr lvl="0">
              <a:defRPr/>
            </a:pPr>
            <a:endParaRPr lang="en-US" altLang="ko-KR" sz="2800" b="1" dirty="0"/>
          </a:p>
          <a:p>
            <a:pPr lvl="0">
              <a:defRPr/>
            </a:pPr>
            <a:r>
              <a:rPr lang="ko-KR" altLang="en-US" sz="2800" b="1" dirty="0"/>
              <a:t>깃 허브 업로드 하기</a:t>
            </a:r>
            <a:endParaRPr lang="en-US" altLang="ko-KR" sz="28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208ECC-F0C1-4446-B607-6C0DF76D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1597" y="3773505"/>
            <a:ext cx="2306952" cy="13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pache와 NginX 비교, 차이점">
            <a:extLst>
              <a:ext uri="{FF2B5EF4-FFF2-40B4-BE49-F238E27FC236}">
                <a16:creationId xmlns:a16="http://schemas.microsoft.com/office/drawing/2014/main" id="{0E8A960D-8BC3-4B89-B105-2596F990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5095" y="4826942"/>
            <a:ext cx="1683067" cy="841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13" name="Picture 2" descr="HTML+CSS+JS] JavaScript 위치">
            <a:extLst>
              <a:ext uri="{FF2B5EF4-FFF2-40B4-BE49-F238E27FC236}">
                <a16:creationId xmlns:a16="http://schemas.microsoft.com/office/drawing/2014/main" id="{A89B4914-F2AA-4079-A37A-1C1F537AF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04835" y="4003236"/>
            <a:ext cx="2525498" cy="205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03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3CABDEC-8C77-4440-BD9C-62DCBD2FB6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959" y="2928794"/>
            <a:ext cx="5376985" cy="37571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그룸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접속 및 로그인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D1012E99-68DB-4D00-9F64-370198030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25625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웹 사이트 접속과 로그인</a:t>
            </a:r>
            <a:r>
              <a:rPr lang="en-US" altLang="ko-KR" dirty="0"/>
              <a:t>(</a:t>
            </a:r>
            <a:r>
              <a:rPr lang="ko-KR" altLang="en-US" dirty="0"/>
              <a:t>구글 계정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sz="2800" dirty="0">
                <a:hlinkClick r:id="rId4"/>
              </a:rPr>
              <a:t>https://ide.goorm.io/</a:t>
            </a:r>
            <a:r>
              <a:rPr lang="en-US" altLang="ko-KR" sz="2800" dirty="0"/>
              <a:t> </a:t>
            </a:r>
            <a:r>
              <a:rPr lang="ko-KR" altLang="en-US" sz="2800" dirty="0"/>
              <a:t>또는 </a:t>
            </a:r>
            <a:r>
              <a:rPr lang="en-US" altLang="ko-KR" sz="2800" dirty="0">
                <a:hlinkClick r:id="rId5"/>
              </a:rPr>
              <a:t>https://www.goorm.io/</a:t>
            </a:r>
            <a:endParaRPr lang="en-US" altLang="ko-KR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C1F8B-2428-466D-AFDF-CF689D1E10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81" y="2928795"/>
            <a:ext cx="5376984" cy="3757140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27BBF2BF-C204-4ADE-B600-3695C574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1528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대시 보드 확인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25625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상단의 </a:t>
            </a:r>
            <a:r>
              <a:rPr lang="en-US" altLang="ko-KR" b="1" dirty="0"/>
              <a:t>IDE </a:t>
            </a:r>
            <a:r>
              <a:rPr lang="ko-KR" altLang="en-US" dirty="0"/>
              <a:t>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콘솔로 가기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대시보드 확인</a:t>
            </a:r>
            <a:endParaRPr lang="ko-KR" altLang="en-US" sz="23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6FA33A-A9C0-4B07-8FD3-9C974F4CB9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36" y="2589090"/>
            <a:ext cx="5586854" cy="3903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204EE0-75B0-4A52-9E7A-7F83C7436A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4212" y="2477477"/>
            <a:ext cx="5746588" cy="4015398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44409091-D73D-4E14-8FEA-B9C3DD7C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67323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컨테이너 실행하기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생성완료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컨테이너 실행하기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 err="1">
                <a:sym typeface="Wingdings" panose="05000000000000000000" pitchFamily="2" charset="2"/>
              </a:rPr>
              <a:t>메인화면</a:t>
            </a:r>
            <a:r>
              <a:rPr lang="ko-KR" altLang="en-US" dirty="0">
                <a:sym typeface="Wingdings" panose="05000000000000000000" pitchFamily="2" charset="2"/>
              </a:rPr>
              <a:t> 확인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준비 완료</a:t>
            </a:r>
            <a:r>
              <a:rPr lang="en-US" altLang="ko-KR" dirty="0">
                <a:sym typeface="Wingdings" panose="05000000000000000000" pitchFamily="2" charset="2"/>
              </a:rPr>
              <a:t>!)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컨테이너 정보 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>
                <a:sym typeface="Wingdings" panose="05000000000000000000" pitchFamily="2" charset="2"/>
              </a:rPr>
              <a:t> 개인 접속 주소 확인 가능 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B31033-A397-4A35-A2B8-A2612F58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8" y="2752368"/>
            <a:ext cx="5465332" cy="36039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DD1D1E-F2AF-4882-A860-72A8385FF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887" y="2747091"/>
            <a:ext cx="5567009" cy="36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2524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깃허브</a:t>
            </a:r>
            <a:r>
              <a:rPr lang="ko-KR" altLang="en-US" dirty="0"/>
              <a:t> 업로드 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지난주 프로젝트 폴더 확인</a:t>
            </a:r>
            <a:endParaRPr lang="en-US" altLang="ko-KR" sz="700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폴더 및 이미지</a:t>
            </a:r>
            <a:endParaRPr lang="en-US" altLang="ko-KR" dirty="0"/>
          </a:p>
          <a:p>
            <a:pPr lvl="1"/>
            <a:r>
              <a:rPr lang="en-US" altLang="ko-KR" dirty="0"/>
              <a:t>Index.html 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좌측 </a:t>
            </a:r>
            <a:r>
              <a:rPr lang="en-US" altLang="ko-KR" dirty="0"/>
              <a:t>git </a:t>
            </a:r>
            <a:r>
              <a:rPr lang="ko-KR" altLang="en-US" dirty="0"/>
              <a:t>메뉴 클릭</a:t>
            </a:r>
            <a:endParaRPr lang="en-US" altLang="ko-KR" dirty="0"/>
          </a:p>
          <a:p>
            <a:pPr lvl="1"/>
            <a:r>
              <a:rPr lang="ko-KR" altLang="en-US" dirty="0"/>
              <a:t>새로 추가된 파일 목록 확인</a:t>
            </a:r>
            <a:endParaRPr lang="en-US" altLang="ko-KR" dirty="0"/>
          </a:p>
          <a:p>
            <a:pPr lvl="2"/>
            <a:r>
              <a:rPr lang="ko-KR" altLang="en-US" dirty="0"/>
              <a:t>추가 및 파일 </a:t>
            </a:r>
            <a:r>
              <a:rPr lang="ko-KR" altLang="en-US" dirty="0" err="1"/>
              <a:t>변경시</a:t>
            </a:r>
            <a:r>
              <a:rPr lang="ko-KR" altLang="en-US" dirty="0"/>
              <a:t> 추가됨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+</a:t>
            </a:r>
            <a:r>
              <a:rPr lang="ko-KR" altLang="en-US" dirty="0"/>
              <a:t>버튼 클릭</a:t>
            </a:r>
            <a:r>
              <a:rPr lang="en-US" altLang="ko-KR" dirty="0"/>
              <a:t>(</a:t>
            </a:r>
            <a:r>
              <a:rPr lang="ko-KR" altLang="en-US" dirty="0"/>
              <a:t>업로드 할 파일 선택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아래 파일 목록이 추가됨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나의 계정 아래 메시지 입력</a:t>
            </a:r>
            <a:endParaRPr lang="en-US" altLang="ko-KR" dirty="0"/>
          </a:p>
          <a:p>
            <a:pPr lvl="2"/>
            <a:r>
              <a:rPr lang="ko-KR" altLang="en-US" dirty="0"/>
              <a:t>웹프로그래밍 실습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  <a:endParaRPr lang="en-US" altLang="ko-KR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A5896A-77F7-73CC-C2DA-EDE295D0B6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5472" y="1551112"/>
            <a:ext cx="2752056" cy="1944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376004-58F4-795A-42A3-2A00549AE1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4328" y="3674298"/>
            <a:ext cx="2743200" cy="25616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46209A-631D-8E57-1EB2-4D1CFDF863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93" t="-8329"/>
          <a:stretch/>
        </p:blipFill>
        <p:spPr>
          <a:xfrm>
            <a:off x="9358240" y="343426"/>
            <a:ext cx="2580841" cy="588548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866E626-FEC4-DDBF-2C5B-74DAE2F40C43}"/>
              </a:ext>
            </a:extLst>
          </p:cNvPr>
          <p:cNvSpPr/>
          <p:nvPr/>
        </p:nvSpPr>
        <p:spPr>
          <a:xfrm>
            <a:off x="6251643" y="2722869"/>
            <a:ext cx="320263" cy="1538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E081EB-E627-D2D7-B41E-CCB6BEA59443}"/>
              </a:ext>
            </a:extLst>
          </p:cNvPr>
          <p:cNvSpPr txBox="1"/>
          <p:nvPr/>
        </p:nvSpPr>
        <p:spPr>
          <a:xfrm>
            <a:off x="5722357" y="2901856"/>
            <a:ext cx="1699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GIT </a:t>
            </a:r>
            <a:r>
              <a:rPr lang="ko-KR" altLang="en-US" b="1" dirty="0"/>
              <a:t>메뉴 클릭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F94B68-8BE4-6387-F4A3-D59A216BD00B}"/>
              </a:ext>
            </a:extLst>
          </p:cNvPr>
          <p:cNvSpPr/>
          <p:nvPr/>
        </p:nvSpPr>
        <p:spPr>
          <a:xfrm>
            <a:off x="7941013" y="4824920"/>
            <a:ext cx="424774" cy="1653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8664B6-F62C-C267-8D06-73911D636EAB}"/>
              </a:ext>
            </a:extLst>
          </p:cNvPr>
          <p:cNvSpPr txBox="1"/>
          <p:nvPr/>
        </p:nvSpPr>
        <p:spPr>
          <a:xfrm>
            <a:off x="7421455" y="5007165"/>
            <a:ext cx="1699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스테이지 추가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12F2704-FDDB-1013-39B2-8CE1FDC691EF}"/>
              </a:ext>
            </a:extLst>
          </p:cNvPr>
          <p:cNvSpPr/>
          <p:nvPr/>
        </p:nvSpPr>
        <p:spPr>
          <a:xfrm>
            <a:off x="9790889" y="5187913"/>
            <a:ext cx="2102795" cy="4476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58BB0-4A1E-1E56-C2D6-3979D8A6FE02}"/>
              </a:ext>
            </a:extLst>
          </p:cNvPr>
          <p:cNvSpPr txBox="1"/>
          <p:nvPr/>
        </p:nvSpPr>
        <p:spPr>
          <a:xfrm>
            <a:off x="10019489" y="5354270"/>
            <a:ext cx="1626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메시지 입력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35204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2709</TotalTime>
  <Words>2743</Words>
  <Application>Microsoft Office PowerPoint</Application>
  <PresentationFormat>와이드스크린</PresentationFormat>
  <Paragraphs>541</Paragraphs>
  <Slides>37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Apple SD Gothic Neo</vt:lpstr>
      <vt:lpstr>맑은 고딕</vt:lpstr>
      <vt:lpstr>Arial</vt:lpstr>
      <vt:lpstr>Office 테마</vt:lpstr>
      <vt:lpstr>3주차 강의 자바웹프로그래밍</vt:lpstr>
      <vt:lpstr>PowerPoint 프레젠테이션</vt:lpstr>
      <vt:lpstr>프레임 워크의 등장!</vt:lpstr>
      <vt:lpstr>웹 프레임워크 소개</vt:lpstr>
      <vt:lpstr>PowerPoint 프레젠테이션</vt:lpstr>
      <vt:lpstr>그룸 IDE 접속 및 로그인</vt:lpstr>
      <vt:lpstr>대시 보드 확인</vt:lpstr>
      <vt:lpstr>컨테이너 실행하기</vt:lpstr>
      <vt:lpstr>깃허브 업로드 하기</vt:lpstr>
      <vt:lpstr>깃허브 업로드 하기</vt:lpstr>
      <vt:lpstr>README.MD 수정하기</vt:lpstr>
      <vt:lpstr>PowerPoint 프레젠테이션</vt:lpstr>
      <vt:lpstr>잠깐! 웹 브라우저와 웹 서버 통신, HTTP</vt:lpstr>
      <vt:lpstr>지난주 내용 살펴보기</vt:lpstr>
      <vt:lpstr>메타데이터와 하이퍼링크 </vt:lpstr>
      <vt:lpstr>메타데이터와 하이퍼링크 </vt:lpstr>
      <vt:lpstr>메타데이터와 하이퍼링크 </vt:lpstr>
      <vt:lpstr>메타데이터와 하이퍼링크 </vt:lpstr>
      <vt:lpstr>메타데이터와 하이퍼링크 </vt:lpstr>
      <vt:lpstr>메타데이터와 하이퍼링크 </vt:lpstr>
      <vt:lpstr>테이블(table) 표!</vt:lpstr>
      <vt:lpstr>잠깐! 테이블(table) 표 이야기</vt:lpstr>
      <vt:lpstr>테이블(table) 표!</vt:lpstr>
      <vt:lpstr>테이블(table) 표!</vt:lpstr>
      <vt:lpstr>테이블(table) 표!</vt:lpstr>
      <vt:lpstr>3주차 응용 문제 풀기 – 10분~</vt:lpstr>
      <vt:lpstr>PowerPoint 프레젠테이션</vt:lpstr>
      <vt:lpstr>부트스트랩이란?</vt:lpstr>
      <vt:lpstr>부트스트랩 적용하기</vt:lpstr>
      <vt:lpstr>부트스트랩 적용하기</vt:lpstr>
      <vt:lpstr>꾸글.com 수정하기</vt:lpstr>
      <vt:lpstr>꾸글.com 수정하기</vt:lpstr>
      <vt:lpstr>꾸글.com 수정하기</vt:lpstr>
      <vt:lpstr>부트스트랩 활용 계획</vt:lpstr>
      <vt:lpstr>코드 살펴보기 – HTML </vt:lpstr>
      <vt:lpstr>잠깐! 서버를 정상 종료하자.</vt:lpstr>
      <vt:lpstr>주요 정리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윈도우 프로그래밍</dc:title>
  <dc:creator>최도현</dc:creator>
  <cp:lastModifiedBy>도현 최</cp:lastModifiedBy>
  <cp:revision>3752</cp:revision>
  <dcterms:created xsi:type="dcterms:W3CDTF">2017-03-02T04:47:37Z</dcterms:created>
  <dcterms:modified xsi:type="dcterms:W3CDTF">2023-03-21T13:30:37Z</dcterms:modified>
  <cp:version/>
</cp:coreProperties>
</file>